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80" r:id="rId2"/>
    <p:sldId id="257" r:id="rId3"/>
    <p:sldId id="258" r:id="rId4"/>
    <p:sldId id="259" r:id="rId5"/>
    <p:sldId id="260" r:id="rId6"/>
    <p:sldId id="289" r:id="rId7"/>
    <p:sldId id="261" r:id="rId8"/>
    <p:sldId id="268" r:id="rId9"/>
    <p:sldId id="271" r:id="rId10"/>
    <p:sldId id="272" r:id="rId11"/>
    <p:sldId id="273" r:id="rId12"/>
    <p:sldId id="274" r:id="rId13"/>
    <p:sldId id="275" r:id="rId14"/>
    <p:sldId id="288" r:id="rId15"/>
    <p:sldId id="287" r:id="rId16"/>
    <p:sldId id="281" r:id="rId17"/>
    <p:sldId id="282" r:id="rId18"/>
    <p:sldId id="283" r:id="rId19"/>
    <p:sldId id="284" r:id="rId20"/>
    <p:sldId id="285" r:id="rId21"/>
    <p:sldId id="286" r:id="rId22"/>
    <p:sldId id="276" r:id="rId23"/>
    <p:sldId id="277" r:id="rId24"/>
    <p:sldId id="278" r:id="rId25"/>
    <p:sldId id="279" r:id="rId26"/>
  </p:sldIdLst>
  <p:sldSz cx="10058400" cy="7772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6" d="100"/>
          <a:sy n="96" d="100"/>
        </p:scale>
        <p:origin x="1740" y="120"/>
      </p:cViewPr>
      <p:guideLst/>
    </p:cSldViewPr>
  </p:slideViewPr>
  <p:notesTextViewPr>
    <p:cViewPr>
      <p:scale>
        <a:sx n="1" d="1"/>
        <a:sy n="1" d="1"/>
      </p:scale>
      <p:origin x="0" y="0"/>
    </p:cViewPr>
  </p:notesTextViewPr>
  <p:sorterViewPr>
    <p:cViewPr varScale="1">
      <p:scale>
        <a:sx n="100" d="100"/>
        <a:sy n="100" d="100"/>
      </p:scale>
      <p:origin x="0" y="-18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BEF3402E-768D-4550-B59A-5E804F3094EC}" type="datetimeFigureOut">
              <a:rPr lang="en-US" smtClean="0"/>
              <a:t>10/12/2020</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F738637-45EC-434B-966A-1282F71743EA}" type="slidenum">
              <a:rPr lang="en-US" smtClean="0"/>
              <a:t>‹#›</a:t>
            </a:fld>
            <a:endParaRPr lang="en-US"/>
          </a:p>
        </p:txBody>
      </p:sp>
    </p:spTree>
    <p:extLst>
      <p:ext uri="{BB962C8B-B14F-4D97-AF65-F5344CB8AC3E}">
        <p14:creationId xmlns:p14="http://schemas.microsoft.com/office/powerpoint/2010/main" val="3500984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A0CA989-E01A-4213-B161-D33A72B2D185}" type="datetimeFigureOut">
              <a:rPr lang="en-US" smtClean="0"/>
              <a:t>10/12/2020</a:t>
            </a:fld>
            <a:endParaRPr lang="en-US"/>
          </a:p>
        </p:txBody>
      </p:sp>
      <p:sp>
        <p:nvSpPr>
          <p:cNvPr id="4" name="Slide Image Placeholder 3"/>
          <p:cNvSpPr>
            <a:spLocks noGrp="1" noRot="1" noChangeAspect="1"/>
          </p:cNvSpPr>
          <p:nvPr>
            <p:ph type="sldImg" idx="2"/>
          </p:nvPr>
        </p:nvSpPr>
        <p:spPr>
          <a:xfrm>
            <a:off x="1500188" y="1173163"/>
            <a:ext cx="410210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35334EE-608A-4CA4-A8C3-4D22B01C8BC7}" type="slidenum">
              <a:rPr lang="en-US" smtClean="0"/>
              <a:t>‹#›</a:t>
            </a:fld>
            <a:endParaRPr lang="en-US"/>
          </a:p>
        </p:txBody>
      </p:sp>
    </p:spTree>
    <p:extLst>
      <p:ext uri="{BB962C8B-B14F-4D97-AF65-F5344CB8AC3E}">
        <p14:creationId xmlns:p14="http://schemas.microsoft.com/office/powerpoint/2010/main" val="362752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grant</a:t>
            </a:r>
            <a:r>
              <a:rPr lang="en-US" baseline="0" dirty="0"/>
              <a:t> writing training about </a:t>
            </a:r>
            <a:r>
              <a:rPr lang="en-US" dirty="0"/>
              <a:t>How</a:t>
            </a:r>
            <a:r>
              <a:rPr lang="en-US" baseline="0" dirty="0"/>
              <a:t> to Write a Successful Grant Application to the Fort Bend Education Foundation</a:t>
            </a:r>
          </a:p>
          <a:p>
            <a:endParaRPr lang="en-US" baseline="0" dirty="0"/>
          </a:p>
          <a:p>
            <a:r>
              <a:rPr lang="en-US" baseline="0" dirty="0"/>
              <a:t>First, a few fast facts!</a:t>
            </a:r>
          </a:p>
          <a:p>
            <a:endParaRPr lang="en-US" baseline="0" dirty="0"/>
          </a:p>
          <a:p>
            <a:r>
              <a:rPr lang="en-US" baseline="0" dirty="0"/>
              <a:t>The Foundation was founded in 1992,  our mission is to provide opportunities to enrich and enhance the quality of education for all Fort Bend ISD Students through our grants to teachers and schools programs,  staff development grants, and new teacher gifts for teachers beginning their teaching career.</a:t>
            </a:r>
          </a:p>
          <a:p>
            <a:endParaRPr lang="en-US" baseline="0" dirty="0"/>
          </a:p>
          <a:p>
            <a:r>
              <a:rPr lang="en-US" baseline="0" dirty="0"/>
              <a:t>Since Inception the Foundation has awarded over 33 million dollars to Fort Bend ISD teachers and schools, and we are very proud to say We touch every school in the District!  Ready to get started?  Could you use $1500 for your classroom?  </a:t>
            </a:r>
            <a:endParaRPr lang="en-US" dirty="0"/>
          </a:p>
          <a:p>
            <a:endParaRPr lang="en-US" dirty="0"/>
          </a:p>
        </p:txBody>
      </p:sp>
      <p:sp>
        <p:nvSpPr>
          <p:cNvPr id="4" name="Slide Number Placeholder 3"/>
          <p:cNvSpPr>
            <a:spLocks noGrp="1"/>
          </p:cNvSpPr>
          <p:nvPr>
            <p:ph type="sldNum" sz="quarter" idx="10"/>
          </p:nvPr>
        </p:nvSpPr>
        <p:spPr/>
        <p:txBody>
          <a:bodyPr/>
          <a:lstStyle/>
          <a:p>
            <a:fld id="{135334EE-608A-4CA4-A8C3-4D22B01C8BC7}" type="slidenum">
              <a:rPr lang="en-US" smtClean="0"/>
              <a:t>2</a:t>
            </a:fld>
            <a:endParaRPr lang="en-US"/>
          </a:p>
        </p:txBody>
      </p:sp>
    </p:spTree>
    <p:extLst>
      <p:ext uri="{BB962C8B-B14F-4D97-AF65-F5344CB8AC3E}">
        <p14:creationId xmlns:p14="http://schemas.microsoft.com/office/powerpoint/2010/main" val="398990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b="1" dirty="0">
                <a:solidFill>
                  <a:srgbClr val="0070C0"/>
                </a:solidFill>
              </a:rPr>
              <a:t>Plan carefully</a:t>
            </a:r>
          </a:p>
          <a:p>
            <a:pPr marL="360057" lvl="3" indent="-360057">
              <a:buFont typeface="Arial"/>
              <a:buChar char="•"/>
            </a:pPr>
            <a:r>
              <a:rPr lang="en-US" sz="3200" b="1" dirty="0">
                <a:solidFill>
                  <a:srgbClr val="0070C0"/>
                </a:solidFill>
              </a:rPr>
              <a:t>Look at the Time lines to order to ensure your grant will be delivered in a timely basis.</a:t>
            </a:r>
          </a:p>
          <a:p>
            <a:pPr marL="360057" lvl="3" indent="-360057">
              <a:buFont typeface="Arial"/>
              <a:buChar char="•"/>
            </a:pPr>
            <a:r>
              <a:rPr lang="en-US" sz="3200" b="1" dirty="0">
                <a:solidFill>
                  <a:srgbClr val="0070C0"/>
                </a:solidFill>
              </a:rPr>
              <a:t>If required who is going to install it?</a:t>
            </a:r>
          </a:p>
          <a:p>
            <a:r>
              <a:rPr lang="en-US" sz="3000" b="1" dirty="0">
                <a:solidFill>
                  <a:srgbClr val="0070C0"/>
                </a:solidFill>
              </a:rPr>
              <a:t>Durable/reusable items</a:t>
            </a:r>
          </a:p>
          <a:p>
            <a:r>
              <a:rPr lang="en-US" sz="3000" b="1" dirty="0">
                <a:solidFill>
                  <a:srgbClr val="0070C0"/>
                </a:solidFill>
              </a:rPr>
              <a:t>How are you going to store it?  </a:t>
            </a:r>
          </a:p>
          <a:p>
            <a:r>
              <a:rPr lang="en-US" sz="3000" b="1" dirty="0">
                <a:solidFill>
                  <a:srgbClr val="0070C0"/>
                </a:solidFill>
              </a:rPr>
              <a:t>Supplies needed batteries, accessories, licenses, cases, carts, etc.</a:t>
            </a:r>
          </a:p>
          <a:p>
            <a:r>
              <a:rPr lang="en-US" sz="3000" b="1" dirty="0">
                <a:solidFill>
                  <a:srgbClr val="0070C0"/>
                </a:solidFill>
              </a:rPr>
              <a:t>Shipping fees</a:t>
            </a:r>
          </a:p>
          <a:p>
            <a:r>
              <a:rPr lang="en-US" sz="3000" b="1" dirty="0">
                <a:solidFill>
                  <a:srgbClr val="0070C0"/>
                </a:solidFill>
              </a:rPr>
              <a:t>Show district discounts on spreadsheet</a:t>
            </a:r>
          </a:p>
          <a:p>
            <a:r>
              <a:rPr lang="en-US" sz="3000" b="1" dirty="0">
                <a:solidFill>
                  <a:srgbClr val="0070C0"/>
                </a:solidFill>
              </a:rPr>
              <a:t>No Sales TAX!!!!!!</a:t>
            </a:r>
          </a:p>
        </p:txBody>
      </p:sp>
      <p:sp>
        <p:nvSpPr>
          <p:cNvPr id="4" name="Slide Number Placeholder 3"/>
          <p:cNvSpPr>
            <a:spLocks noGrp="1"/>
          </p:cNvSpPr>
          <p:nvPr>
            <p:ph type="sldNum" sz="quarter" idx="10"/>
          </p:nvPr>
        </p:nvSpPr>
        <p:spPr/>
        <p:txBody>
          <a:bodyPr/>
          <a:lstStyle/>
          <a:p>
            <a:fld id="{135334EE-608A-4CA4-A8C3-4D22B01C8BC7}" type="slidenum">
              <a:rPr lang="en-US" smtClean="0"/>
              <a:t>13</a:t>
            </a:fld>
            <a:endParaRPr lang="en-US"/>
          </a:p>
        </p:txBody>
      </p:sp>
    </p:spTree>
    <p:extLst>
      <p:ext uri="{BB962C8B-B14F-4D97-AF65-F5344CB8AC3E}">
        <p14:creationId xmlns:p14="http://schemas.microsoft.com/office/powerpoint/2010/main" val="3683860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All questions have a character limit in</a:t>
            </a:r>
            <a:r>
              <a:rPr lang="en-US" baseline="0" dirty="0"/>
              <a:t> the answer box, we are not trying to make this a hard process, we value your time.</a:t>
            </a:r>
          </a:p>
          <a:p>
            <a:endParaRPr lang="en-US" dirty="0"/>
          </a:p>
        </p:txBody>
      </p:sp>
      <p:sp>
        <p:nvSpPr>
          <p:cNvPr id="4" name="Slide Number Placeholder 3"/>
          <p:cNvSpPr>
            <a:spLocks noGrp="1"/>
          </p:cNvSpPr>
          <p:nvPr>
            <p:ph type="sldNum" sz="quarter" idx="10"/>
          </p:nvPr>
        </p:nvSpPr>
        <p:spPr/>
        <p:txBody>
          <a:bodyPr/>
          <a:lstStyle/>
          <a:p>
            <a:fld id="{135334EE-608A-4CA4-A8C3-4D22B01C8BC7}" type="slidenum">
              <a:rPr lang="en-US" smtClean="0"/>
              <a:t>14</a:t>
            </a:fld>
            <a:endParaRPr lang="en-US"/>
          </a:p>
        </p:txBody>
      </p:sp>
    </p:spTree>
    <p:extLst>
      <p:ext uri="{BB962C8B-B14F-4D97-AF65-F5344CB8AC3E}">
        <p14:creationId xmlns:p14="http://schemas.microsoft.com/office/powerpoint/2010/main" val="588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Site Application Evaluation is the  exact score sheet our readers</a:t>
            </a:r>
            <a:r>
              <a:rPr lang="en-US" baseline="0" dirty="0"/>
              <a:t> use to evaluate your application.</a:t>
            </a:r>
          </a:p>
          <a:p>
            <a:r>
              <a:rPr lang="en-US" baseline="0" dirty="0"/>
              <a:t>There are four parts to this score sheet.  Program/Design, Design/Evaluation, Budget Plan and Compositional Quality.</a:t>
            </a:r>
          </a:p>
          <a:p>
            <a:endParaRPr lang="en-US" baseline="0" dirty="0"/>
          </a:p>
          <a:p>
            <a:r>
              <a:rPr lang="en-US" baseline="0" dirty="0"/>
              <a:t>Lets look at Program Design If the writer can convey to the reader in Question number one that the items requested will improve or add value to class room or campus the grant is awarded three points.  This section has 5 questions – there value is posted in front of the question,  the 5 questions are worth 10 points and we multiply that section by 10 for a total of 100 points.  </a:t>
            </a:r>
            <a:endParaRPr lang="en-US" dirty="0"/>
          </a:p>
        </p:txBody>
      </p:sp>
      <p:sp>
        <p:nvSpPr>
          <p:cNvPr id="4" name="Slide Number Placeholder 3"/>
          <p:cNvSpPr>
            <a:spLocks noGrp="1"/>
          </p:cNvSpPr>
          <p:nvPr>
            <p:ph type="sldNum" sz="quarter" idx="10"/>
          </p:nvPr>
        </p:nvSpPr>
        <p:spPr/>
        <p:txBody>
          <a:bodyPr/>
          <a:lstStyle/>
          <a:p>
            <a:fld id="{135334EE-608A-4CA4-A8C3-4D22B01C8BC7}" type="slidenum">
              <a:rPr lang="en-US" smtClean="0"/>
              <a:t>22</a:t>
            </a:fld>
            <a:endParaRPr lang="en-US"/>
          </a:p>
        </p:txBody>
      </p:sp>
    </p:spTree>
    <p:extLst>
      <p:ext uri="{BB962C8B-B14F-4D97-AF65-F5344CB8AC3E}">
        <p14:creationId xmlns:p14="http://schemas.microsoft.com/office/powerpoint/2010/main" val="369331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186-200</a:t>
            </a:r>
            <a:r>
              <a:rPr lang="en-US" baseline="0" dirty="0"/>
              <a:t> is Excellent</a:t>
            </a:r>
          </a:p>
          <a:p>
            <a:r>
              <a:rPr lang="en-US" baseline="0" dirty="0"/>
              <a:t>172-185 is Good</a:t>
            </a:r>
          </a:p>
          <a:p>
            <a:r>
              <a:rPr lang="en-US" baseline="0" dirty="0"/>
              <a:t>160-171 is Satisfactory</a:t>
            </a:r>
          </a:p>
          <a:p>
            <a:endParaRPr lang="en-US" baseline="0" dirty="0"/>
          </a:p>
          <a:p>
            <a:r>
              <a:rPr lang="en-US" baseline="0" dirty="0"/>
              <a:t>Grants generally win in the 182 and up range.  Last year we funded nearly 60% of all grants requested.  Campuses that are funded a large number of grants generally set up a team of teachers who review, critique and score the requests prior to sending them to the Foundation.  Thus giving the writer excellent feedback.</a:t>
            </a:r>
            <a:endParaRPr lang="en-US" dirty="0"/>
          </a:p>
          <a:p>
            <a:endParaRPr lang="en-US" dirty="0"/>
          </a:p>
        </p:txBody>
      </p:sp>
      <p:sp>
        <p:nvSpPr>
          <p:cNvPr id="4" name="Slide Number Placeholder 3"/>
          <p:cNvSpPr>
            <a:spLocks noGrp="1"/>
          </p:cNvSpPr>
          <p:nvPr>
            <p:ph type="sldNum" sz="quarter" idx="10"/>
          </p:nvPr>
        </p:nvSpPr>
        <p:spPr/>
        <p:txBody>
          <a:bodyPr/>
          <a:lstStyle/>
          <a:p>
            <a:fld id="{135334EE-608A-4CA4-A8C3-4D22B01C8BC7}" type="slidenum">
              <a:rPr lang="en-US" smtClean="0"/>
              <a:t>23</a:t>
            </a:fld>
            <a:endParaRPr lang="en-US"/>
          </a:p>
        </p:txBody>
      </p:sp>
    </p:spTree>
    <p:extLst>
      <p:ext uri="{BB962C8B-B14F-4D97-AF65-F5344CB8AC3E}">
        <p14:creationId xmlns:p14="http://schemas.microsoft.com/office/powerpoint/2010/main" val="208069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7030A0"/>
                </a:solidFill>
              </a:rPr>
              <a:t>Why you should write a </a:t>
            </a:r>
            <a:r>
              <a:rPr lang="en-US" b="1" i="1" dirty="0">
                <a:solidFill>
                  <a:srgbClr val="7030A0"/>
                </a:solidFill>
              </a:rPr>
              <a:t>GOOD</a:t>
            </a:r>
            <a:r>
              <a:rPr lang="en-US" b="1" dirty="0">
                <a:solidFill>
                  <a:srgbClr val="7030A0"/>
                </a:solidFill>
              </a:rPr>
              <a:t> Grant</a:t>
            </a:r>
          </a:p>
          <a:p>
            <a:endParaRPr lang="en-US" b="1" dirty="0">
              <a:solidFill>
                <a:srgbClr val="7030A0"/>
              </a:solidFill>
            </a:endParaRPr>
          </a:p>
          <a:p>
            <a:r>
              <a:rPr lang="en-US" dirty="0"/>
              <a:t>Refreshes </a:t>
            </a:r>
            <a:r>
              <a:rPr lang="en-US" i="1" dirty="0"/>
              <a:t>your </a:t>
            </a:r>
            <a:r>
              <a:rPr lang="en-US" dirty="0"/>
              <a:t>creativity</a:t>
            </a:r>
          </a:p>
          <a:p>
            <a:r>
              <a:rPr lang="en-US" dirty="0"/>
              <a:t>Bring a memorable and unique project to </a:t>
            </a:r>
            <a:r>
              <a:rPr lang="en-US" i="1" dirty="0"/>
              <a:t>your</a:t>
            </a:r>
            <a:r>
              <a:rPr lang="en-US" dirty="0"/>
              <a:t> students.</a:t>
            </a:r>
          </a:p>
          <a:p>
            <a:r>
              <a:rPr lang="en-US" dirty="0"/>
              <a:t>Excites </a:t>
            </a:r>
            <a:r>
              <a:rPr lang="en-US" i="1" dirty="0"/>
              <a:t>your</a:t>
            </a:r>
            <a:r>
              <a:rPr lang="en-US" dirty="0"/>
              <a:t> imagination</a:t>
            </a:r>
          </a:p>
          <a:p>
            <a:r>
              <a:rPr lang="en-US" dirty="0"/>
              <a:t>Provides a sense of pride in </a:t>
            </a:r>
            <a:r>
              <a:rPr lang="en-US" i="1" dirty="0"/>
              <a:t>yourself.</a:t>
            </a:r>
          </a:p>
        </p:txBody>
      </p:sp>
      <p:sp>
        <p:nvSpPr>
          <p:cNvPr id="4" name="Slide Number Placeholder 3"/>
          <p:cNvSpPr>
            <a:spLocks noGrp="1"/>
          </p:cNvSpPr>
          <p:nvPr>
            <p:ph type="sldNum" sz="quarter" idx="10"/>
          </p:nvPr>
        </p:nvSpPr>
        <p:spPr/>
        <p:txBody>
          <a:bodyPr/>
          <a:lstStyle/>
          <a:p>
            <a:fld id="{135334EE-608A-4CA4-A8C3-4D22B01C8BC7}" type="slidenum">
              <a:rPr lang="en-US" smtClean="0"/>
              <a:t>24</a:t>
            </a:fld>
            <a:endParaRPr lang="en-US"/>
          </a:p>
        </p:txBody>
      </p:sp>
    </p:spTree>
    <p:extLst>
      <p:ext uri="{BB962C8B-B14F-4D97-AF65-F5344CB8AC3E}">
        <p14:creationId xmlns:p14="http://schemas.microsoft.com/office/powerpoint/2010/main" val="179243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Char char="•"/>
            </a:pPr>
            <a:r>
              <a:rPr lang="en-US" sz="2200" dirty="0">
                <a:latin typeface="Cambria" pitchFamily="18" charset="0"/>
              </a:rPr>
              <a:t>.</a:t>
            </a:r>
            <a:r>
              <a:rPr lang="en-US" sz="2500" dirty="0">
                <a:latin typeface="Cambria" pitchFamily="18" charset="0"/>
              </a:rPr>
              <a:t> Grant Applications are due the fourth Thursday in January -  by  11:59 PM and must include your principals approval.</a:t>
            </a:r>
          </a:p>
          <a:p>
            <a:pPr lvl="1"/>
            <a:endParaRPr lang="en-US" sz="900" dirty="0">
              <a:latin typeface="Cambria" pitchFamily="18" charset="0"/>
            </a:endParaRPr>
          </a:p>
          <a:p>
            <a:pPr lvl="1">
              <a:buFont typeface="Arial" pitchFamily="34" charset="0"/>
              <a:buChar char="•"/>
            </a:pPr>
            <a:r>
              <a:rPr lang="en-US" sz="2200" dirty="0">
                <a:latin typeface="Cambria" pitchFamily="18" charset="0"/>
              </a:rPr>
              <a:t>All applications are coded to ensure anonymity, Readers do not know which school or what teacher submitted the grant, thus assuring a non-biased process.</a:t>
            </a:r>
          </a:p>
          <a:p>
            <a:pPr lvl="1"/>
            <a:endParaRPr lang="en-US" sz="800" dirty="0">
              <a:latin typeface="Cambria" pitchFamily="18" charset="0"/>
            </a:endParaRPr>
          </a:p>
          <a:p>
            <a:pPr marL="465867" lvl="1" defTabSz="931736">
              <a:buFont typeface="Arial" pitchFamily="34" charset="0"/>
              <a:buChar char="•"/>
            </a:pPr>
            <a:r>
              <a:rPr lang="en-US" sz="2500" dirty="0">
                <a:latin typeface="Cambria" pitchFamily="18" charset="0"/>
              </a:rPr>
              <a:t>In the application you must choose the  content area appropriate to your  request,  Each grant is directed to the area curriculum coordinator for review.  They do not  score the application but ensure that it meets FBISD instructional  standards, is age and grade level appropriate and there is no outside  funding available.  </a:t>
            </a:r>
          </a:p>
          <a:p>
            <a:pPr lvl="1">
              <a:buFont typeface="Arial" pitchFamily="34" charset="0"/>
              <a:buNone/>
            </a:pPr>
            <a:r>
              <a:rPr lang="en-US" sz="2200" dirty="0">
                <a:latin typeface="Cambria" pitchFamily="18" charset="0"/>
              </a:rPr>
              <a:t>After the coordinators review</a:t>
            </a:r>
          </a:p>
          <a:p>
            <a:pPr lvl="1"/>
            <a:endParaRPr lang="en-US" sz="800" dirty="0">
              <a:latin typeface="Cambria" pitchFamily="18" charset="0"/>
            </a:endParaRPr>
          </a:p>
          <a:p>
            <a:pPr lvl="1">
              <a:buFont typeface="Arial" pitchFamily="34" charset="0"/>
              <a:buChar char="•"/>
            </a:pPr>
            <a:r>
              <a:rPr lang="en-US" sz="2200" dirty="0">
                <a:latin typeface="Cambria" pitchFamily="18" charset="0"/>
              </a:rPr>
              <a:t> The grants are read and scored by the Foundation’s  Allocations committee which is made of members from the Education Foundation Board of Directors.  These members are generally not educators,  they are business, medical professionals, and community volunteers who want to make a positive impact on education.  They are your audience, please keep in mind they may not know the educational buzz words or acronyms so explain what you are writing about.  Each grant is read and scored by two different board members, if there is a disparity of twenty points a third person reads the grant. When this process is complete </a:t>
            </a:r>
          </a:p>
          <a:p>
            <a:pPr lvl="1"/>
            <a:endParaRPr lang="en-US" sz="800" dirty="0">
              <a:latin typeface="Cambria" pitchFamily="18" charset="0"/>
            </a:endParaRPr>
          </a:p>
          <a:p>
            <a:pPr lvl="1">
              <a:buFont typeface="Arial" pitchFamily="34" charset="0"/>
              <a:buChar char="•"/>
            </a:pPr>
            <a:r>
              <a:rPr lang="en-US" sz="2200" dirty="0">
                <a:latin typeface="Cambria" pitchFamily="18" charset="0"/>
              </a:rPr>
              <a:t>Funding notification letters will be sent out in late April.</a:t>
            </a:r>
          </a:p>
          <a:p>
            <a:pPr lvl="1"/>
            <a:endParaRPr lang="en-US" sz="800" dirty="0">
              <a:latin typeface="Cambria" pitchFamily="18" charset="0"/>
            </a:endParaRPr>
          </a:p>
          <a:p>
            <a:pPr lvl="1">
              <a:buFont typeface="Arial" pitchFamily="34" charset="0"/>
              <a:buChar char="•"/>
            </a:pPr>
            <a:r>
              <a:rPr lang="en-US" sz="2200" dirty="0">
                <a:latin typeface="Cambria" pitchFamily="18" charset="0"/>
              </a:rPr>
              <a:t>Budget codes for ordering will be given in May at our Annual Grant Awards Ceremony.</a:t>
            </a:r>
          </a:p>
          <a:p>
            <a:pPr lvl="1"/>
            <a:endParaRPr lang="en-US" sz="800" dirty="0">
              <a:latin typeface="Cambria" pitchFamily="18" charset="0"/>
            </a:endParaRPr>
          </a:p>
          <a:p>
            <a:pPr lvl="1">
              <a:buFont typeface="Arial" pitchFamily="34" charset="0"/>
              <a:buChar char="•"/>
            </a:pPr>
            <a:r>
              <a:rPr lang="en-US" sz="2200" dirty="0">
                <a:latin typeface="Cambria" pitchFamily="18" charset="0"/>
              </a:rPr>
              <a:t>Grant items should be ordered prior to the end of the School year in the hopes that the items will be on your campus when you return for the fall semester.</a:t>
            </a:r>
          </a:p>
          <a:p>
            <a:pPr>
              <a:buFont typeface="Arial" pitchFamily="34" charset="0"/>
              <a:buChar char="•"/>
            </a:pPr>
            <a:endParaRPr lang="en-US" sz="2200" dirty="0">
              <a:latin typeface="Cambria" pitchFamily="18" charset="0"/>
            </a:endParaRPr>
          </a:p>
          <a:p>
            <a:r>
              <a:rPr lang="en-US" sz="2200" dirty="0">
                <a:latin typeface="Cambria" pitchFamily="18" charset="0"/>
              </a:rPr>
              <a:t>	</a:t>
            </a:r>
          </a:p>
          <a:p>
            <a:endParaRPr lang="en-US" dirty="0"/>
          </a:p>
          <a:p>
            <a:endParaRPr lang="en-US" dirty="0"/>
          </a:p>
        </p:txBody>
      </p:sp>
      <p:sp>
        <p:nvSpPr>
          <p:cNvPr id="4" name="Slide Number Placeholder 3"/>
          <p:cNvSpPr>
            <a:spLocks noGrp="1"/>
          </p:cNvSpPr>
          <p:nvPr>
            <p:ph type="sldNum" sz="quarter" idx="10"/>
          </p:nvPr>
        </p:nvSpPr>
        <p:spPr/>
        <p:txBody>
          <a:bodyPr/>
          <a:lstStyle/>
          <a:p>
            <a:fld id="{135334EE-608A-4CA4-A8C3-4D22B01C8BC7}" type="slidenum">
              <a:rPr lang="en-US" smtClean="0"/>
              <a:t>3</a:t>
            </a:fld>
            <a:endParaRPr lang="en-US"/>
          </a:p>
        </p:txBody>
      </p:sp>
    </p:spTree>
    <p:extLst>
      <p:ext uri="{BB962C8B-B14F-4D97-AF65-F5344CB8AC3E}">
        <p14:creationId xmlns:p14="http://schemas.microsoft.com/office/powerpoint/2010/main" val="181831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53">
              <a:defRPr/>
            </a:pPr>
            <a:r>
              <a:rPr lang="en-US" b="1" dirty="0">
                <a:solidFill>
                  <a:srgbClr val="7030A0"/>
                </a:solidFill>
              </a:rPr>
              <a:t>Application Guidelines</a:t>
            </a:r>
          </a:p>
          <a:p>
            <a:pPr defTabSz="960153">
              <a:defRPr/>
            </a:pPr>
            <a:r>
              <a:rPr lang="en-US" b="1" dirty="0">
                <a:solidFill>
                  <a:srgbClr val="FF0000"/>
                </a:solidFill>
              </a:rPr>
              <a:t>Please Review all Guidelines and Policies prior to writing your Grant.</a:t>
            </a:r>
          </a:p>
          <a:p>
            <a:r>
              <a:rPr lang="en-US" dirty="0">
                <a:latin typeface="Cambria" pitchFamily="18" charset="0"/>
              </a:rPr>
              <a:t>The purpose of this program is not to increase performance on a standardized test but rather enhance the educational experience in the classroom, by making learning fun and hands on!</a:t>
            </a:r>
          </a:p>
          <a:p>
            <a:r>
              <a:rPr lang="en-US" b="1" dirty="0">
                <a:latin typeface="Cambria" pitchFamily="18" charset="0"/>
              </a:rPr>
              <a:t>Grants that demonstrate creative and effective implementation and inspire students to learn will be graded higher</a:t>
            </a:r>
          </a:p>
          <a:p>
            <a:r>
              <a:rPr lang="en-US" dirty="0">
                <a:latin typeface="Cambria" pitchFamily="18" charset="0"/>
              </a:rPr>
              <a:t>Grants that directly benefit large numbers of students will be given preference, However grants which serve populations with special needs are taken into consideration.  Please do not be afraid to write in your grant the unique needs of your students, or your school.  Maybe your school is Title One, Economically Disadvantaged or overcrowded.  You may write that into your application as long as you do not identify your school.</a:t>
            </a:r>
          </a:p>
          <a:p>
            <a:r>
              <a:rPr lang="en-US" dirty="0">
                <a:latin typeface="Cambria" pitchFamily="18" charset="0"/>
              </a:rPr>
              <a:t>Grants which utilize durable, reusable items will be given preference</a:t>
            </a:r>
          </a:p>
          <a:p>
            <a:r>
              <a:rPr lang="en-US" dirty="0">
                <a:latin typeface="Cambria" pitchFamily="18" charset="0"/>
              </a:rPr>
              <a:t>Grants that share materials and/or techniques between grades, groups, schools, etc. will be given preference</a:t>
            </a:r>
          </a:p>
          <a:p>
            <a:pPr defTabSz="960153">
              <a:defRPr/>
            </a:pPr>
            <a:endParaRPr lang="en-US" dirty="0"/>
          </a:p>
          <a:p>
            <a:endParaRPr lang="en-US" dirty="0"/>
          </a:p>
        </p:txBody>
      </p:sp>
      <p:sp>
        <p:nvSpPr>
          <p:cNvPr id="4" name="Slide Number Placeholder 3"/>
          <p:cNvSpPr>
            <a:spLocks noGrp="1"/>
          </p:cNvSpPr>
          <p:nvPr>
            <p:ph type="sldNum" sz="quarter" idx="10"/>
          </p:nvPr>
        </p:nvSpPr>
        <p:spPr/>
        <p:txBody>
          <a:bodyPr/>
          <a:lstStyle/>
          <a:p>
            <a:fld id="{135334EE-608A-4CA4-A8C3-4D22B01C8BC7}" type="slidenum">
              <a:rPr lang="en-US" smtClean="0"/>
              <a:t>4</a:t>
            </a:fld>
            <a:endParaRPr lang="en-US"/>
          </a:p>
        </p:txBody>
      </p:sp>
    </p:spTree>
    <p:extLst>
      <p:ext uri="{BB962C8B-B14F-4D97-AF65-F5344CB8AC3E}">
        <p14:creationId xmlns:p14="http://schemas.microsoft.com/office/powerpoint/2010/main" val="109799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grammar and spelling are a MUST</a:t>
            </a:r>
          </a:p>
          <a:p>
            <a:r>
              <a:rPr lang="en-US" dirty="0"/>
              <a:t>Pictures or catalog pages must be uploaded into the application</a:t>
            </a:r>
          </a:p>
          <a:p>
            <a:r>
              <a:rPr lang="en-US" dirty="0"/>
              <a:t>Export and/or print your application.</a:t>
            </a:r>
          </a:p>
          <a:p>
            <a:r>
              <a:rPr lang="en-US" dirty="0"/>
              <a:t>Reader mode must be turned on!</a:t>
            </a:r>
          </a:p>
          <a:p>
            <a:r>
              <a:rPr lang="en-US" dirty="0"/>
              <a:t>To print you must click on Print to ensure all pages print.</a:t>
            </a:r>
          </a:p>
          <a:p>
            <a:r>
              <a:rPr lang="en-US" dirty="0"/>
              <a:t>Proofread your grant!</a:t>
            </a:r>
          </a:p>
          <a:p>
            <a:r>
              <a:rPr lang="en-US" dirty="0"/>
              <a:t>Always hit save prior to leaving the application.  ** please note once you start an application weather you save or not it will remain in the system so search for it, prior to creating a duplicate application.</a:t>
            </a:r>
          </a:p>
          <a:p>
            <a:r>
              <a:rPr lang="en-US" dirty="0"/>
              <a:t>Once you hit submit you cannot make changes </a:t>
            </a:r>
          </a:p>
        </p:txBody>
      </p:sp>
      <p:sp>
        <p:nvSpPr>
          <p:cNvPr id="4" name="Slide Number Placeholder 3"/>
          <p:cNvSpPr>
            <a:spLocks noGrp="1"/>
          </p:cNvSpPr>
          <p:nvPr>
            <p:ph type="sldNum" sz="quarter" idx="10"/>
          </p:nvPr>
        </p:nvSpPr>
        <p:spPr/>
        <p:txBody>
          <a:bodyPr/>
          <a:lstStyle/>
          <a:p>
            <a:fld id="{135334EE-608A-4CA4-A8C3-4D22B01C8BC7}" type="slidenum">
              <a:rPr lang="en-US" smtClean="0"/>
              <a:t>5</a:t>
            </a:fld>
            <a:endParaRPr lang="en-US"/>
          </a:p>
        </p:txBody>
      </p:sp>
    </p:spTree>
    <p:extLst>
      <p:ext uri="{BB962C8B-B14F-4D97-AF65-F5344CB8AC3E}">
        <p14:creationId xmlns:p14="http://schemas.microsoft.com/office/powerpoint/2010/main" val="273622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Book Antiqua" pitchFamily="18" charset="0"/>
              </a:rPr>
              <a:t>Policies</a:t>
            </a:r>
          </a:p>
          <a:p>
            <a:endParaRPr lang="en-US" b="1" u="sng" dirty="0">
              <a:latin typeface="Book Antiqua" pitchFamily="18" charset="0"/>
            </a:endParaRPr>
          </a:p>
          <a:p>
            <a:r>
              <a:rPr lang="en-US" b="1" u="sng" dirty="0">
                <a:latin typeface="Book Antiqua" pitchFamily="18" charset="0"/>
              </a:rPr>
              <a:t>Grants requesting </a:t>
            </a:r>
            <a:r>
              <a:rPr lang="en-US" b="1" u="sng" dirty="0" err="1">
                <a:latin typeface="Book Antiqua" pitchFamily="18" charset="0"/>
              </a:rPr>
              <a:t>i</a:t>
            </a:r>
            <a:r>
              <a:rPr lang="en-US" b="1" u="sng" dirty="0">
                <a:latin typeface="Book Antiqua" pitchFamily="18" charset="0"/>
              </a:rPr>
              <a:t>-pad  must be submitted under a school site application</a:t>
            </a:r>
          </a:p>
          <a:p>
            <a:pPr>
              <a:buFont typeface="Courier New" pitchFamily="49" charset="0"/>
              <a:buChar char="o"/>
            </a:pPr>
            <a:endParaRPr lang="en-US" b="1" u="sng" dirty="0">
              <a:latin typeface="Book Antiqua" pitchFamily="18" charset="0"/>
            </a:endParaRPr>
          </a:p>
          <a:p>
            <a:r>
              <a:rPr lang="en-US" b="1" u="sng" dirty="0">
                <a:latin typeface="Book Antiqua" pitchFamily="18" charset="0"/>
              </a:rPr>
              <a:t>No funds will be awarded for field trips, salaries, teacher trips , training, food, or speaker fees.</a:t>
            </a:r>
          </a:p>
          <a:p>
            <a:endParaRPr lang="en-US" b="1" u="sng" dirty="0">
              <a:latin typeface="Book Antiqua" pitchFamily="18" charset="0"/>
            </a:endParaRPr>
          </a:p>
          <a:p>
            <a:r>
              <a:rPr lang="en-US" b="1" dirty="0">
                <a:latin typeface="Book Antiqua" pitchFamily="18" charset="0"/>
              </a:rPr>
              <a:t>No funds will be awarded for multiple applications from an individual school to fund an entire program.  For example:  Each team in an elementary school writing for leveled reading books,</a:t>
            </a:r>
            <a:r>
              <a:rPr lang="en-US" b="1" baseline="0" dirty="0">
                <a:latin typeface="Book Antiqua" pitchFamily="18" charset="0"/>
              </a:rPr>
              <a:t> in an effort to create a campus library of leveled reading books.</a:t>
            </a:r>
            <a:endParaRPr lang="en-US" b="1" dirty="0">
              <a:latin typeface="Book Antiqua" pitchFamily="18" charset="0"/>
            </a:endParaRPr>
          </a:p>
          <a:p>
            <a:pPr>
              <a:buFont typeface="Courier New" pitchFamily="49" charset="0"/>
              <a:buChar char="o"/>
            </a:pPr>
            <a:endParaRPr lang="en-US" sz="800" dirty="0"/>
          </a:p>
          <a:p>
            <a:r>
              <a:rPr lang="en-US" b="1" dirty="0">
                <a:latin typeface="Book Antiqua" pitchFamily="18" charset="0"/>
              </a:rPr>
              <a:t>The Foundation will not fund grant request which exceed the stated dollar limit.  If</a:t>
            </a:r>
            <a:r>
              <a:rPr lang="en-US" b="1" baseline="0" dirty="0">
                <a:latin typeface="Book Antiqua" pitchFamily="18" charset="0"/>
              </a:rPr>
              <a:t> your grant exceeds  the limit you need to explain where the additional funding will come from.  PTA/PTO, business partner, campus budget, fundraiser, etc.</a:t>
            </a:r>
            <a:endParaRPr lang="en-US" b="1" dirty="0">
              <a:latin typeface="Book Antiqua" pitchFamily="18" charset="0"/>
            </a:endParaRPr>
          </a:p>
        </p:txBody>
      </p:sp>
      <p:sp>
        <p:nvSpPr>
          <p:cNvPr id="4" name="Slide Number Placeholder 3"/>
          <p:cNvSpPr>
            <a:spLocks noGrp="1"/>
          </p:cNvSpPr>
          <p:nvPr>
            <p:ph type="sldNum" sz="quarter" idx="10"/>
          </p:nvPr>
        </p:nvSpPr>
        <p:spPr/>
        <p:txBody>
          <a:bodyPr/>
          <a:lstStyle/>
          <a:p>
            <a:fld id="{135334EE-608A-4CA4-A8C3-4D22B01C8BC7}" type="slidenum">
              <a:rPr lang="en-US" smtClean="0"/>
              <a:t>7</a:t>
            </a:fld>
            <a:endParaRPr lang="en-US"/>
          </a:p>
        </p:txBody>
      </p:sp>
    </p:spTree>
    <p:extLst>
      <p:ext uri="{BB962C8B-B14F-4D97-AF65-F5344CB8AC3E}">
        <p14:creationId xmlns:p14="http://schemas.microsoft.com/office/powerpoint/2010/main" val="40824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a Great Grant,</a:t>
            </a:r>
          </a:p>
          <a:p>
            <a:endParaRPr lang="en-US" dirty="0"/>
          </a:p>
          <a:p>
            <a:r>
              <a:rPr lang="en-US" dirty="0"/>
              <a:t>This slide is an example of a grant in Action funded by the Foundation –that can be found in c</a:t>
            </a:r>
            <a:r>
              <a:rPr lang="en-US" baseline="0" dirty="0"/>
              <a:t>lassrooms throughout the district today.  Occasionally we will ask for pictures of your grant in action for publicity purposes.</a:t>
            </a:r>
            <a:endParaRPr lang="en-US" dirty="0"/>
          </a:p>
          <a:p>
            <a:endParaRPr lang="en-US" dirty="0"/>
          </a:p>
        </p:txBody>
      </p:sp>
      <p:sp>
        <p:nvSpPr>
          <p:cNvPr id="4" name="Slide Number Placeholder 3"/>
          <p:cNvSpPr>
            <a:spLocks noGrp="1"/>
          </p:cNvSpPr>
          <p:nvPr>
            <p:ph type="sldNum" sz="quarter" idx="10"/>
          </p:nvPr>
        </p:nvSpPr>
        <p:spPr/>
        <p:txBody>
          <a:bodyPr/>
          <a:lstStyle/>
          <a:p>
            <a:fld id="{135334EE-608A-4CA4-A8C3-4D22B01C8BC7}" type="slidenum">
              <a:rPr lang="en-US" smtClean="0"/>
              <a:t>8</a:t>
            </a:fld>
            <a:endParaRPr lang="en-US"/>
          </a:p>
        </p:txBody>
      </p:sp>
    </p:spTree>
    <p:extLst>
      <p:ext uri="{BB962C8B-B14F-4D97-AF65-F5344CB8AC3E}">
        <p14:creationId xmlns:p14="http://schemas.microsoft.com/office/powerpoint/2010/main" val="77356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Basics for developing your grant</a:t>
            </a:r>
          </a:p>
          <a:p>
            <a:r>
              <a:rPr lang="en-US" dirty="0"/>
              <a:t>Where can you find Ideas for items to write for?</a:t>
            </a:r>
          </a:p>
          <a:p>
            <a:r>
              <a:rPr lang="en-US" dirty="0"/>
              <a:t>From Professional journals, vendor catalogs,  and grant summaries posted on the foundation website.</a:t>
            </a:r>
          </a:p>
          <a:p>
            <a:r>
              <a:rPr lang="en-US" dirty="0"/>
              <a:t>Grant summaries include items asked for and dollar amounts requested.  Make sure the items you request are durable and reusable.</a:t>
            </a:r>
          </a:p>
          <a:p>
            <a:endParaRPr lang="en-US" dirty="0"/>
          </a:p>
          <a:p>
            <a:r>
              <a:rPr lang="en-US" dirty="0"/>
              <a:t> When developing your grant you should express to the reader the </a:t>
            </a:r>
          </a:p>
          <a:p>
            <a:endParaRPr lang="en-US" dirty="0"/>
          </a:p>
          <a:p>
            <a:r>
              <a:rPr lang="en-US" dirty="0"/>
              <a:t>Maximum student benefits</a:t>
            </a:r>
          </a:p>
          <a:p>
            <a:r>
              <a:rPr lang="en-US" dirty="0"/>
              <a:t>Focus on interactivity – between the student and the items requested.</a:t>
            </a:r>
          </a:p>
          <a:p>
            <a:r>
              <a:rPr lang="en-US" dirty="0"/>
              <a:t>Tell the reader the Unique needs of your students – gift and talented, special education, ESL, etc.</a:t>
            </a:r>
          </a:p>
          <a:p>
            <a:r>
              <a:rPr lang="en-US" dirty="0"/>
              <a:t>Foster student- teacher involvement</a:t>
            </a:r>
          </a:p>
          <a:p>
            <a:endParaRPr lang="en-US" sz="1100" dirty="0">
              <a:latin typeface="Arial" charset="0"/>
            </a:endParaRPr>
          </a:p>
          <a:p>
            <a:r>
              <a:rPr lang="en-US" sz="1100" dirty="0">
                <a:latin typeface="Arial" charset="0"/>
              </a:rPr>
              <a:t>* Do not mention the name of your school or your name in the grant as this will disqualify you.</a:t>
            </a:r>
          </a:p>
        </p:txBody>
      </p:sp>
      <p:sp>
        <p:nvSpPr>
          <p:cNvPr id="4" name="Slide Number Placeholder 3"/>
          <p:cNvSpPr>
            <a:spLocks noGrp="1"/>
          </p:cNvSpPr>
          <p:nvPr>
            <p:ph type="sldNum" sz="quarter" idx="10"/>
          </p:nvPr>
        </p:nvSpPr>
        <p:spPr/>
        <p:txBody>
          <a:bodyPr/>
          <a:lstStyle/>
          <a:p>
            <a:fld id="{135334EE-608A-4CA4-A8C3-4D22B01C8BC7}" type="slidenum">
              <a:rPr lang="en-US" smtClean="0"/>
              <a:t>9</a:t>
            </a:fld>
            <a:endParaRPr lang="en-US"/>
          </a:p>
        </p:txBody>
      </p:sp>
    </p:spTree>
    <p:extLst>
      <p:ext uri="{BB962C8B-B14F-4D97-AF65-F5344CB8AC3E}">
        <p14:creationId xmlns:p14="http://schemas.microsoft.com/office/powerpoint/2010/main" val="132494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onotype Sorts" pitchFamily="2" charset="2"/>
              <a:buNone/>
            </a:pPr>
            <a:r>
              <a:rPr lang="en-US" sz="1100" i="1" dirty="0"/>
              <a:t>Be sure to Create a major curricular theme which</a:t>
            </a:r>
            <a:r>
              <a:rPr lang="en-US" dirty="0"/>
              <a:t>:</a:t>
            </a:r>
          </a:p>
          <a:p>
            <a:r>
              <a:rPr lang="en-US" dirty="0"/>
              <a:t>Benefits learning styles and abilities</a:t>
            </a:r>
          </a:p>
          <a:p>
            <a:r>
              <a:rPr lang="en-US" dirty="0"/>
              <a:t>Challenges developmental levels</a:t>
            </a:r>
          </a:p>
          <a:p>
            <a:r>
              <a:rPr lang="en-US" dirty="0"/>
              <a:t>Involves many students and is </a:t>
            </a:r>
          </a:p>
          <a:p>
            <a:r>
              <a:rPr lang="en-US" dirty="0"/>
              <a:t>Consistent with district and state standards</a:t>
            </a:r>
          </a:p>
          <a:p>
            <a:endParaRPr lang="en-US" dirty="0"/>
          </a:p>
          <a:p>
            <a:endParaRPr lang="en-US" dirty="0"/>
          </a:p>
        </p:txBody>
      </p:sp>
      <p:sp>
        <p:nvSpPr>
          <p:cNvPr id="4" name="Slide Number Placeholder 3"/>
          <p:cNvSpPr>
            <a:spLocks noGrp="1"/>
          </p:cNvSpPr>
          <p:nvPr>
            <p:ph type="sldNum" sz="quarter" idx="10"/>
          </p:nvPr>
        </p:nvSpPr>
        <p:spPr/>
        <p:txBody>
          <a:bodyPr/>
          <a:lstStyle/>
          <a:p>
            <a:fld id="{135334EE-608A-4CA4-A8C3-4D22B01C8BC7}" type="slidenum">
              <a:rPr lang="en-US" smtClean="0"/>
              <a:t>10</a:t>
            </a:fld>
            <a:endParaRPr lang="en-US"/>
          </a:p>
        </p:txBody>
      </p:sp>
    </p:spTree>
    <p:extLst>
      <p:ext uri="{BB962C8B-B14F-4D97-AF65-F5344CB8AC3E}">
        <p14:creationId xmlns:p14="http://schemas.microsoft.com/office/powerpoint/2010/main" val="104133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succinctly</a:t>
            </a:r>
          </a:p>
          <a:p>
            <a:r>
              <a:rPr lang="en-US" dirty="0"/>
              <a:t>Use verbs  </a:t>
            </a:r>
            <a:r>
              <a:rPr lang="en-US" dirty="0">
                <a:solidFill>
                  <a:srgbClr val="7030A0"/>
                </a:solidFill>
              </a:rPr>
              <a:t>(Google Blooms Taxonomy)</a:t>
            </a:r>
          </a:p>
          <a:p>
            <a:r>
              <a:rPr lang="en-US" dirty="0"/>
              <a:t>Edit carefully</a:t>
            </a:r>
          </a:p>
          <a:p>
            <a:r>
              <a:rPr lang="en-US" dirty="0"/>
              <a:t>Build the need</a:t>
            </a:r>
          </a:p>
          <a:p>
            <a:r>
              <a:rPr lang="en-US" dirty="0"/>
              <a:t>Explain  the unique aspects of your idea</a:t>
            </a:r>
          </a:p>
          <a:p>
            <a:r>
              <a:rPr lang="en-US" dirty="0"/>
              <a:t>Sell the  benefits and above all</a:t>
            </a:r>
          </a:p>
          <a:p>
            <a:r>
              <a:rPr lang="en-US" dirty="0"/>
              <a:t>Be enthusiastic!  Tell the reader how your grant is will make learning FUN and Hands ON!</a:t>
            </a:r>
          </a:p>
          <a:p>
            <a:endParaRPr lang="en-US" dirty="0"/>
          </a:p>
        </p:txBody>
      </p:sp>
      <p:sp>
        <p:nvSpPr>
          <p:cNvPr id="4" name="Slide Number Placeholder 3"/>
          <p:cNvSpPr>
            <a:spLocks noGrp="1"/>
          </p:cNvSpPr>
          <p:nvPr>
            <p:ph type="sldNum" sz="quarter" idx="10"/>
          </p:nvPr>
        </p:nvSpPr>
        <p:spPr/>
        <p:txBody>
          <a:bodyPr/>
          <a:lstStyle/>
          <a:p>
            <a:fld id="{135334EE-608A-4CA4-A8C3-4D22B01C8BC7}" type="slidenum">
              <a:rPr lang="en-US" smtClean="0"/>
              <a:t>12</a:t>
            </a:fld>
            <a:endParaRPr lang="en-US"/>
          </a:p>
        </p:txBody>
      </p:sp>
    </p:spTree>
    <p:extLst>
      <p:ext uri="{BB962C8B-B14F-4D97-AF65-F5344CB8AC3E}">
        <p14:creationId xmlns:p14="http://schemas.microsoft.com/office/powerpoint/2010/main" val="75118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52B647-B8A0-48F4-B748-D3BED8F6BF5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663DF-849D-480A-963A-931FF0280588}" type="slidenum">
              <a:rPr lang="en-US" smtClean="0"/>
              <a:t>‹#›</a:t>
            </a:fld>
            <a:endParaRPr lang="en-US"/>
          </a:p>
        </p:txBody>
      </p:sp>
    </p:spTree>
    <p:extLst>
      <p:ext uri="{BB962C8B-B14F-4D97-AF65-F5344CB8AC3E}">
        <p14:creationId xmlns:p14="http://schemas.microsoft.com/office/powerpoint/2010/main" val="370157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2B647-B8A0-48F4-B748-D3BED8F6BF5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663DF-849D-480A-963A-931FF0280588}" type="slidenum">
              <a:rPr lang="en-US" smtClean="0"/>
              <a:t>‹#›</a:t>
            </a:fld>
            <a:endParaRPr lang="en-US"/>
          </a:p>
        </p:txBody>
      </p:sp>
    </p:spTree>
    <p:extLst>
      <p:ext uri="{BB962C8B-B14F-4D97-AF65-F5344CB8AC3E}">
        <p14:creationId xmlns:p14="http://schemas.microsoft.com/office/powerpoint/2010/main" val="404621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2B647-B8A0-48F4-B748-D3BED8F6BF5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663DF-849D-480A-963A-931FF0280588}" type="slidenum">
              <a:rPr lang="en-US" smtClean="0"/>
              <a:t>‹#›</a:t>
            </a:fld>
            <a:endParaRPr lang="en-US"/>
          </a:p>
        </p:txBody>
      </p:sp>
    </p:spTree>
    <p:extLst>
      <p:ext uri="{BB962C8B-B14F-4D97-AF65-F5344CB8AC3E}">
        <p14:creationId xmlns:p14="http://schemas.microsoft.com/office/powerpoint/2010/main" val="218644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2B647-B8A0-48F4-B748-D3BED8F6BF5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663DF-849D-480A-963A-931FF0280588}"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083" y="-50492"/>
            <a:ext cx="7603475" cy="121545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0" y="122805"/>
            <a:ext cx="2667000" cy="878172"/>
          </a:xfrm>
          <a:prstGeom prst="rect">
            <a:avLst/>
          </a:prstGeom>
        </p:spPr>
      </p:pic>
    </p:spTree>
    <p:extLst>
      <p:ext uri="{BB962C8B-B14F-4D97-AF65-F5344CB8AC3E}">
        <p14:creationId xmlns:p14="http://schemas.microsoft.com/office/powerpoint/2010/main" val="189681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52B647-B8A0-48F4-B748-D3BED8F6BF5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663DF-849D-480A-963A-931FF0280588}" type="slidenum">
              <a:rPr lang="en-US" smtClean="0"/>
              <a:t>‹#›</a:t>
            </a:fld>
            <a:endParaRPr lang="en-US"/>
          </a:p>
        </p:txBody>
      </p:sp>
    </p:spTree>
    <p:extLst>
      <p:ext uri="{BB962C8B-B14F-4D97-AF65-F5344CB8AC3E}">
        <p14:creationId xmlns:p14="http://schemas.microsoft.com/office/powerpoint/2010/main" val="350205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52B647-B8A0-48F4-B748-D3BED8F6BF5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663DF-849D-480A-963A-931FF0280588}" type="slidenum">
              <a:rPr lang="en-US" smtClean="0"/>
              <a:t>‹#›</a:t>
            </a:fld>
            <a:endParaRPr lang="en-US"/>
          </a:p>
        </p:txBody>
      </p:sp>
    </p:spTree>
    <p:extLst>
      <p:ext uri="{BB962C8B-B14F-4D97-AF65-F5344CB8AC3E}">
        <p14:creationId xmlns:p14="http://schemas.microsoft.com/office/powerpoint/2010/main" val="117522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52B647-B8A0-48F4-B748-D3BED8F6BF5A}"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1663DF-849D-480A-963A-931FF0280588}" type="slidenum">
              <a:rPr lang="en-US" smtClean="0"/>
              <a:t>‹#›</a:t>
            </a:fld>
            <a:endParaRPr lang="en-US"/>
          </a:p>
        </p:txBody>
      </p:sp>
    </p:spTree>
    <p:extLst>
      <p:ext uri="{BB962C8B-B14F-4D97-AF65-F5344CB8AC3E}">
        <p14:creationId xmlns:p14="http://schemas.microsoft.com/office/powerpoint/2010/main" val="327708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52B647-B8A0-48F4-B748-D3BED8F6BF5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663DF-849D-480A-963A-931FF0280588}" type="slidenum">
              <a:rPr lang="en-US" smtClean="0"/>
              <a:t>‹#›</a:t>
            </a:fld>
            <a:endParaRPr lang="en-US"/>
          </a:p>
        </p:txBody>
      </p:sp>
    </p:spTree>
    <p:extLst>
      <p:ext uri="{BB962C8B-B14F-4D97-AF65-F5344CB8AC3E}">
        <p14:creationId xmlns:p14="http://schemas.microsoft.com/office/powerpoint/2010/main" val="277208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2B647-B8A0-48F4-B748-D3BED8F6BF5A}"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1663DF-849D-480A-963A-931FF0280588}" type="slidenum">
              <a:rPr lang="en-US" smtClean="0"/>
              <a:t>‹#›</a:t>
            </a:fld>
            <a:endParaRPr lang="en-US"/>
          </a:p>
        </p:txBody>
      </p:sp>
    </p:spTree>
    <p:extLst>
      <p:ext uri="{BB962C8B-B14F-4D97-AF65-F5344CB8AC3E}">
        <p14:creationId xmlns:p14="http://schemas.microsoft.com/office/powerpoint/2010/main" val="209639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D52B647-B8A0-48F4-B748-D3BED8F6BF5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663DF-849D-480A-963A-931FF0280588}" type="slidenum">
              <a:rPr lang="en-US" smtClean="0"/>
              <a:t>‹#›</a:t>
            </a:fld>
            <a:endParaRPr lang="en-US"/>
          </a:p>
        </p:txBody>
      </p:sp>
    </p:spTree>
    <p:extLst>
      <p:ext uri="{BB962C8B-B14F-4D97-AF65-F5344CB8AC3E}">
        <p14:creationId xmlns:p14="http://schemas.microsoft.com/office/powerpoint/2010/main" val="344582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D52B647-B8A0-48F4-B748-D3BED8F6BF5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663DF-849D-480A-963A-931FF0280588}" type="slidenum">
              <a:rPr lang="en-US" smtClean="0"/>
              <a:t>‹#›</a:t>
            </a:fld>
            <a:endParaRPr lang="en-US"/>
          </a:p>
        </p:txBody>
      </p:sp>
    </p:spTree>
    <p:extLst>
      <p:ext uri="{BB962C8B-B14F-4D97-AF65-F5344CB8AC3E}">
        <p14:creationId xmlns:p14="http://schemas.microsoft.com/office/powerpoint/2010/main" val="133729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D52B647-B8A0-48F4-B748-D3BED8F6BF5A}" type="datetimeFigureOut">
              <a:rPr lang="en-US" smtClean="0"/>
              <a:t>10/12/2020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3F1663DF-849D-480A-963A-931FF0280588}" type="slidenum">
              <a:rPr lang="en-US" smtClean="0"/>
              <a:t>‹#›</a:t>
            </a:fld>
            <a:endParaRPr lang="en-US"/>
          </a:p>
        </p:txBody>
      </p:sp>
    </p:spTree>
    <p:extLst>
      <p:ext uri="{BB962C8B-B14F-4D97-AF65-F5344CB8AC3E}">
        <p14:creationId xmlns:p14="http://schemas.microsoft.com/office/powerpoint/2010/main" val="250498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fbef@fortbendisd.com" TargetMode="External"/><Relationship Id="rId2" Type="http://schemas.openxmlformats.org/officeDocument/2006/relationships/hyperlink" Target="http://www.fortbendisd.com/found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04" y="2883177"/>
            <a:ext cx="9929192" cy="1631216"/>
          </a:xfrm>
          <a:prstGeom prst="rect">
            <a:avLst/>
          </a:prstGeom>
          <a:noFill/>
        </p:spPr>
        <p:txBody>
          <a:bodyPr wrap="square" rtlCol="0">
            <a:spAutoFit/>
          </a:bodyPr>
          <a:lstStyle/>
          <a:p>
            <a:pPr algn="ctr"/>
            <a:r>
              <a:rPr lang="en-US" sz="5000" b="1" dirty="0">
                <a:solidFill>
                  <a:srgbClr val="002060"/>
                </a:solidFill>
                <a:latin typeface="Adobe Gothic Std B" panose="020B0800000000000000" pitchFamily="34" charset="-128"/>
                <a:ea typeface="Adobe Gothic Std B" panose="020B0800000000000000" pitchFamily="34" charset="-128"/>
              </a:rPr>
              <a:t>2020 GRANT </a:t>
            </a:r>
          </a:p>
          <a:p>
            <a:pPr algn="ctr"/>
            <a:r>
              <a:rPr lang="en-US" sz="5000" b="1" dirty="0">
                <a:solidFill>
                  <a:srgbClr val="002060"/>
                </a:solidFill>
                <a:latin typeface="Adobe Gothic Std B" panose="020B0800000000000000" pitchFamily="34" charset="-128"/>
                <a:ea typeface="Adobe Gothic Std B" panose="020B0800000000000000" pitchFamily="34" charset="-128"/>
              </a:rPr>
              <a:t>WRITING WORKSHOP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1395" y="431548"/>
            <a:ext cx="2663480" cy="23313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4" y="7336778"/>
            <a:ext cx="10058400" cy="4356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773"/>
            <a:ext cx="10058400" cy="43562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1395" y="4514392"/>
            <a:ext cx="2738818" cy="2659117"/>
          </a:xfrm>
          <a:prstGeom prst="rect">
            <a:avLst/>
          </a:prstGeom>
        </p:spPr>
      </p:pic>
    </p:spTree>
    <p:extLst>
      <p:ext uri="{BB962C8B-B14F-4D97-AF65-F5344CB8AC3E}">
        <p14:creationId xmlns:p14="http://schemas.microsoft.com/office/powerpoint/2010/main" val="249393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896035" y="1246094"/>
            <a:ext cx="7772400" cy="838200"/>
          </a:xfrm>
        </p:spPr>
        <p:txBody>
          <a:bodyPr>
            <a:normAutofit/>
          </a:bodyPr>
          <a:lstStyle/>
          <a:p>
            <a:r>
              <a:rPr lang="en-US" sz="4000" b="1" dirty="0">
                <a:solidFill>
                  <a:srgbClr val="7030A0"/>
                </a:solidFill>
                <a:latin typeface="+mn-lt"/>
              </a:rPr>
              <a:t>Develop a “</a:t>
            </a:r>
            <a:r>
              <a:rPr lang="en-US" sz="4000" b="1" i="1" dirty="0">
                <a:solidFill>
                  <a:srgbClr val="7030A0"/>
                </a:solidFill>
                <a:latin typeface="+mn-lt"/>
              </a:rPr>
              <a:t>Big Picture</a:t>
            </a:r>
            <a:r>
              <a:rPr lang="en-US" sz="4000" b="1" dirty="0">
                <a:latin typeface="+mn-lt"/>
              </a:rPr>
              <a:t>”</a:t>
            </a:r>
          </a:p>
        </p:txBody>
      </p:sp>
      <p:sp>
        <p:nvSpPr>
          <p:cNvPr id="6" name="Rectangle 4"/>
          <p:cNvSpPr txBox="1">
            <a:spLocks noChangeArrowheads="1"/>
          </p:cNvSpPr>
          <p:nvPr/>
        </p:nvSpPr>
        <p:spPr>
          <a:xfrm>
            <a:off x="4876800" y="2317377"/>
            <a:ext cx="4216400" cy="4400550"/>
          </a:xfrm>
          <a:prstGeom prst="rect">
            <a:avLst/>
          </a:prstGeom>
        </p:spPr>
        <p:txBody>
          <a:bodyPr>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buFont typeface="Monotype Sorts" pitchFamily="2" charset="2"/>
              <a:buNone/>
            </a:pPr>
            <a:r>
              <a:rPr lang="en-US" sz="2400" i="1" dirty="0"/>
              <a:t>Create a major curricular theme which</a:t>
            </a:r>
            <a:r>
              <a:rPr lang="en-US" sz="2800" dirty="0"/>
              <a:t>:</a:t>
            </a:r>
          </a:p>
          <a:p>
            <a:r>
              <a:rPr lang="en-US" sz="2800" dirty="0"/>
              <a:t>Benefits learning styles and abilities</a:t>
            </a:r>
          </a:p>
          <a:p>
            <a:r>
              <a:rPr lang="en-US" sz="2800" dirty="0"/>
              <a:t>Challenges developmental levels</a:t>
            </a:r>
          </a:p>
          <a:p>
            <a:r>
              <a:rPr lang="en-US" sz="2800" dirty="0"/>
              <a:t>Involves many students</a:t>
            </a:r>
          </a:p>
          <a:p>
            <a:r>
              <a:rPr lang="en-US" sz="2800" dirty="0"/>
              <a:t>Consistent with district and state standards</a:t>
            </a:r>
          </a:p>
        </p:txBody>
      </p:sp>
      <p:pic>
        <p:nvPicPr>
          <p:cNvPr id="3" name="Picture 2">
            <a:extLst>
              <a:ext uri="{FF2B5EF4-FFF2-40B4-BE49-F238E27FC236}">
                <a16:creationId xmlns:a16="http://schemas.microsoft.com/office/drawing/2014/main" id="{2365A0D9-BDD3-4976-A214-76648A068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13" y="2624793"/>
            <a:ext cx="4351387" cy="3263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59465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88894" y="1214717"/>
            <a:ext cx="7772400" cy="762000"/>
          </a:xfrm>
        </p:spPr>
        <p:txBody>
          <a:bodyPr>
            <a:normAutofit/>
          </a:bodyPr>
          <a:lstStyle/>
          <a:p>
            <a:pPr algn="ctr"/>
            <a:r>
              <a:rPr lang="en-US" sz="4000" b="1" dirty="0">
                <a:solidFill>
                  <a:srgbClr val="7030A0"/>
                </a:solidFill>
                <a:latin typeface="+mn-lt"/>
              </a:rPr>
              <a:t>The Grant </a:t>
            </a:r>
            <a:r>
              <a:rPr lang="en-US" sz="4000" b="1" u="sng" dirty="0">
                <a:solidFill>
                  <a:srgbClr val="7030A0"/>
                </a:solidFill>
                <a:latin typeface="+mn-lt"/>
              </a:rPr>
              <a:t>Introduction</a:t>
            </a:r>
            <a:endParaRPr lang="en-US" sz="4000" b="1" dirty="0">
              <a:solidFill>
                <a:srgbClr val="7030A0"/>
              </a:solidFill>
              <a:latin typeface="+mn-lt"/>
            </a:endParaRPr>
          </a:p>
        </p:txBody>
      </p:sp>
      <p:sp>
        <p:nvSpPr>
          <p:cNvPr id="5" name="Rectangle 3"/>
          <p:cNvSpPr txBox="1">
            <a:spLocks noChangeArrowheads="1"/>
          </p:cNvSpPr>
          <p:nvPr/>
        </p:nvSpPr>
        <p:spPr>
          <a:xfrm>
            <a:off x="331693" y="2205317"/>
            <a:ext cx="4401671" cy="5177118"/>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3600" dirty="0"/>
              <a:t>Explain </a:t>
            </a:r>
            <a:r>
              <a:rPr lang="en-US" sz="3600" i="1" dirty="0"/>
              <a:t>carefully</a:t>
            </a:r>
            <a:r>
              <a:rPr lang="en-US" sz="3600" dirty="0"/>
              <a:t> the grade level or course you teach.</a:t>
            </a:r>
          </a:p>
          <a:p>
            <a:r>
              <a:rPr lang="en-US" sz="3600" dirty="0"/>
              <a:t>Why is there a need?</a:t>
            </a:r>
          </a:p>
          <a:p>
            <a:r>
              <a:rPr lang="en-US" sz="3600" dirty="0"/>
              <a:t>Describe </a:t>
            </a:r>
            <a:r>
              <a:rPr lang="en-US" sz="3600" i="1" dirty="0"/>
              <a:t>what</a:t>
            </a:r>
            <a:r>
              <a:rPr lang="en-US" sz="3600" dirty="0"/>
              <a:t> you want</a:t>
            </a:r>
          </a:p>
          <a:p>
            <a:r>
              <a:rPr lang="en-US" sz="3600" dirty="0"/>
              <a:t>Explain the benefits for your students</a:t>
            </a:r>
          </a:p>
          <a:p>
            <a:pPr>
              <a:buFont typeface="Arial" panose="020B0604020202020204" pitchFamily="34" charset="0"/>
              <a:buNone/>
            </a:pPr>
            <a:endParaRPr lang="en-US" sz="2800" dirty="0"/>
          </a:p>
          <a:p>
            <a:endParaRPr lang="en-US" sz="2800" dirty="0"/>
          </a:p>
          <a:p>
            <a:endParaRPr lang="en-US" sz="2800" dirty="0"/>
          </a:p>
        </p:txBody>
      </p:sp>
      <p:pic>
        <p:nvPicPr>
          <p:cNvPr id="3" name="Picture 2">
            <a:extLst>
              <a:ext uri="{FF2B5EF4-FFF2-40B4-BE49-F238E27FC236}">
                <a16:creationId xmlns:a16="http://schemas.microsoft.com/office/drawing/2014/main" id="{33F91871-7577-45DC-B9D7-9194CA704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038" y="2747684"/>
            <a:ext cx="4064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601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97106" y="1268505"/>
            <a:ext cx="7772400" cy="838200"/>
          </a:xfrm>
        </p:spPr>
        <p:txBody>
          <a:bodyPr/>
          <a:lstStyle/>
          <a:p>
            <a:r>
              <a:rPr lang="en-US" b="1" dirty="0">
                <a:solidFill>
                  <a:srgbClr val="7030A0"/>
                </a:solidFill>
                <a:latin typeface="+mn-lt"/>
              </a:rPr>
              <a:t>More on the Introduction..</a:t>
            </a:r>
          </a:p>
        </p:txBody>
      </p:sp>
      <p:sp>
        <p:nvSpPr>
          <p:cNvPr id="5" name="Rectangle 3"/>
          <p:cNvSpPr txBox="1">
            <a:spLocks noChangeArrowheads="1"/>
          </p:cNvSpPr>
          <p:nvPr/>
        </p:nvSpPr>
        <p:spPr>
          <a:xfrm>
            <a:off x="4540623" y="2151527"/>
            <a:ext cx="4013200" cy="4171950"/>
          </a:xfrm>
          <a:prstGeom prst="rect">
            <a:avLst/>
          </a:prstGeom>
        </p:spPr>
        <p:txBody>
          <a:bodyPr>
            <a:normAutofit lnSpcReduction="10000"/>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dirty="0"/>
              <a:t>Write succinctly</a:t>
            </a:r>
          </a:p>
          <a:p>
            <a:r>
              <a:rPr lang="en-US" sz="2800" dirty="0"/>
              <a:t>Use verbs  </a:t>
            </a:r>
            <a:r>
              <a:rPr lang="en-US" sz="2800" dirty="0">
                <a:solidFill>
                  <a:srgbClr val="7030A0"/>
                </a:solidFill>
              </a:rPr>
              <a:t>(Google Blooms Taxonomy)</a:t>
            </a:r>
          </a:p>
          <a:p>
            <a:r>
              <a:rPr lang="en-US" sz="2800" dirty="0"/>
              <a:t>Edit carefully</a:t>
            </a:r>
          </a:p>
          <a:p>
            <a:r>
              <a:rPr lang="en-US" sz="2800" dirty="0"/>
              <a:t>Build the need</a:t>
            </a:r>
          </a:p>
          <a:p>
            <a:r>
              <a:rPr lang="en-US" sz="2800" dirty="0"/>
              <a:t>Explain unique aspects of your idea</a:t>
            </a:r>
          </a:p>
          <a:p>
            <a:r>
              <a:rPr lang="en-US" sz="2800" dirty="0"/>
              <a:t>Sell benefits</a:t>
            </a:r>
          </a:p>
          <a:p>
            <a:r>
              <a:rPr lang="en-US" sz="2800" dirty="0"/>
              <a:t>Be enthusiastic!</a:t>
            </a:r>
          </a:p>
          <a:p>
            <a:endParaRPr lang="en-US" sz="2800" dirty="0"/>
          </a:p>
        </p:txBody>
      </p:sp>
      <p:pic>
        <p:nvPicPr>
          <p:cNvPr id="3" name="Picture 2">
            <a:extLst>
              <a:ext uri="{FF2B5EF4-FFF2-40B4-BE49-F238E27FC236}">
                <a16:creationId xmlns:a16="http://schemas.microsoft.com/office/drawing/2014/main" id="{9BCAEB39-322A-4975-B165-DA0027D4C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35" y="2421263"/>
            <a:ext cx="2843762" cy="3791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826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810871" y="1277471"/>
            <a:ext cx="5943600" cy="685800"/>
          </a:xfrm>
        </p:spPr>
        <p:txBody>
          <a:bodyPr>
            <a:noAutofit/>
          </a:bodyPr>
          <a:lstStyle/>
          <a:p>
            <a:pPr algn="ctr"/>
            <a:r>
              <a:rPr lang="en-US" sz="4600" b="1" dirty="0">
                <a:solidFill>
                  <a:srgbClr val="00B050"/>
                </a:solidFill>
                <a:latin typeface="+mn-lt"/>
              </a:rPr>
              <a:t/>
            </a:r>
            <a:br>
              <a:rPr lang="en-US" sz="4600" b="1" dirty="0">
                <a:solidFill>
                  <a:srgbClr val="00B050"/>
                </a:solidFill>
                <a:latin typeface="+mn-lt"/>
              </a:rPr>
            </a:br>
            <a:r>
              <a:rPr lang="en-US" sz="4000" b="1" dirty="0">
                <a:solidFill>
                  <a:srgbClr val="7030A0"/>
                </a:solidFill>
                <a:latin typeface="+mn-lt"/>
              </a:rPr>
              <a:t>Budgeting your Grant</a:t>
            </a:r>
          </a:p>
        </p:txBody>
      </p:sp>
      <p:sp>
        <p:nvSpPr>
          <p:cNvPr id="5" name="Rectangle 3"/>
          <p:cNvSpPr txBox="1">
            <a:spLocks noChangeArrowheads="1"/>
          </p:cNvSpPr>
          <p:nvPr/>
        </p:nvSpPr>
        <p:spPr>
          <a:xfrm>
            <a:off x="304801" y="2433918"/>
            <a:ext cx="4013200" cy="4171950"/>
          </a:xfrm>
          <a:prstGeom prst="rect">
            <a:avLst/>
          </a:prstGeom>
        </p:spPr>
        <p:txBody>
          <a:bodyPr vert="horz" lIns="91440" tIns="45720" rIns="91440" bIns="45720" rtlCol="0">
            <a:normAutofit fontScale="77500" lnSpcReduction="20000"/>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b="1" dirty="0">
                <a:solidFill>
                  <a:srgbClr val="0070C0"/>
                </a:solidFill>
              </a:rPr>
              <a:t>Plan carefully</a:t>
            </a:r>
          </a:p>
          <a:p>
            <a:pPr marL="342900" lvl="3" indent="-342900">
              <a:buFont typeface="Arial"/>
              <a:buChar char="•"/>
            </a:pPr>
            <a:r>
              <a:rPr lang="en-US" sz="3000" b="1" dirty="0">
                <a:solidFill>
                  <a:srgbClr val="0070C0"/>
                </a:solidFill>
              </a:rPr>
              <a:t>Time lines to order</a:t>
            </a:r>
          </a:p>
          <a:p>
            <a:pPr marL="342900" lvl="3" indent="-342900">
              <a:buFont typeface="Arial"/>
              <a:buChar char="•"/>
            </a:pPr>
            <a:r>
              <a:rPr lang="en-US" sz="3000" b="1" dirty="0">
                <a:solidFill>
                  <a:srgbClr val="0070C0"/>
                </a:solidFill>
              </a:rPr>
              <a:t>If required who is going to install it?</a:t>
            </a:r>
          </a:p>
          <a:p>
            <a:r>
              <a:rPr lang="en-US" sz="2800" b="1" dirty="0">
                <a:solidFill>
                  <a:srgbClr val="0070C0"/>
                </a:solidFill>
              </a:rPr>
              <a:t>Durable/reusable items</a:t>
            </a:r>
          </a:p>
          <a:p>
            <a:r>
              <a:rPr lang="en-US" sz="2800" b="1" dirty="0">
                <a:solidFill>
                  <a:srgbClr val="0070C0"/>
                </a:solidFill>
              </a:rPr>
              <a:t>How are you going to store it?  </a:t>
            </a:r>
          </a:p>
          <a:p>
            <a:r>
              <a:rPr lang="en-US" sz="2800" b="1" dirty="0">
                <a:solidFill>
                  <a:srgbClr val="0070C0"/>
                </a:solidFill>
              </a:rPr>
              <a:t>Supplies needed batteries, accessories, licenses, cases, carts, etc.</a:t>
            </a:r>
          </a:p>
          <a:p>
            <a:r>
              <a:rPr lang="en-US" sz="2800" b="1" dirty="0">
                <a:solidFill>
                  <a:srgbClr val="0070C0"/>
                </a:solidFill>
              </a:rPr>
              <a:t>Shipping fees</a:t>
            </a:r>
          </a:p>
          <a:p>
            <a:r>
              <a:rPr lang="en-US" sz="2800" b="1" dirty="0">
                <a:solidFill>
                  <a:srgbClr val="0070C0"/>
                </a:solidFill>
              </a:rPr>
              <a:t>Show district discounts on spreadsheet</a:t>
            </a:r>
          </a:p>
          <a:p>
            <a:r>
              <a:rPr lang="en-US" sz="2800" b="1" dirty="0">
                <a:solidFill>
                  <a:srgbClr val="0070C0"/>
                </a:solidFill>
              </a:rPr>
              <a:t>No Sales TAX!!!!!!</a:t>
            </a:r>
          </a:p>
        </p:txBody>
      </p:sp>
      <p:pic>
        <p:nvPicPr>
          <p:cNvPr id="6" name="Online Image Placeholder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118" y="2738718"/>
            <a:ext cx="4146176" cy="31096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531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128" y="1299882"/>
            <a:ext cx="9762565" cy="7001917"/>
          </a:xfrm>
          <a:prstGeom prst="rect">
            <a:avLst/>
          </a:prstGeom>
          <a:noFill/>
        </p:spPr>
        <p:txBody>
          <a:bodyPr wrap="square" rtlCol="0">
            <a:spAutoFit/>
          </a:bodyPr>
          <a:lstStyle/>
          <a:p>
            <a:r>
              <a:rPr lang="en-US" sz="2800" b="1" dirty="0"/>
              <a:t>Grant Specific Questions</a:t>
            </a:r>
          </a:p>
          <a:p>
            <a:endParaRPr lang="en-US" dirty="0"/>
          </a:p>
          <a:p>
            <a:r>
              <a:rPr lang="en-US" sz="2000" dirty="0"/>
              <a:t>1.  In your own words, provide a description of the grant proposal and explain carefully why there is a need, describe what you want and the benefits for your students. </a:t>
            </a:r>
            <a:r>
              <a:rPr lang="en-US" sz="2000" b="1" i="1" dirty="0"/>
              <a:t>Do not use abbreviations for educational acronyms. Do not cut and paste information from marketing materials.</a:t>
            </a:r>
            <a:r>
              <a:rPr lang="en-US" sz="2000" b="1" dirty="0"/>
              <a:t> </a:t>
            </a:r>
            <a:r>
              <a:rPr lang="en-US" sz="2000" b="1" u="sng" dirty="0"/>
              <a:t>(Do not mention school name in title or body of proposal.)</a:t>
            </a:r>
            <a:r>
              <a:rPr lang="en-US" sz="2000" dirty="0"/>
              <a:t>:</a:t>
            </a:r>
            <a:r>
              <a:rPr lang="en-US" sz="2000" b="1" dirty="0"/>
              <a:t>*  </a:t>
            </a:r>
          </a:p>
          <a:p>
            <a:endParaRPr lang="en-US" sz="900" b="1" dirty="0"/>
          </a:p>
          <a:p>
            <a:r>
              <a:rPr lang="en-US" sz="2000" dirty="0"/>
              <a:t>2A. Share one to three goals. For each goal, write how you will know if you have achieved it by explaining your definition of success. </a:t>
            </a:r>
            <a:r>
              <a:rPr lang="en-US" sz="2000" b="1" dirty="0"/>
              <a:t>*</a:t>
            </a:r>
            <a:r>
              <a:rPr lang="en-US" sz="2000" dirty="0"/>
              <a:t> </a:t>
            </a:r>
            <a:r>
              <a:rPr lang="en-US" sz="2000" b="1" dirty="0"/>
              <a:t>*</a:t>
            </a:r>
            <a:r>
              <a:rPr lang="en-US" sz="2000" dirty="0"/>
              <a:t> </a:t>
            </a:r>
          </a:p>
          <a:p>
            <a:pPr marL="342900" indent="-342900">
              <a:buAutoNum type="arabicPeriod"/>
            </a:pPr>
            <a:endParaRPr lang="en-US" sz="900" dirty="0"/>
          </a:p>
          <a:p>
            <a:r>
              <a:rPr lang="en-US" sz="2000" dirty="0"/>
              <a:t>2B. The bell rings and the students are coming into class, in your own words, specifically describe how this grant will be used in a lesson in your classroom today to enrich, extend, engage or motivate your students learning and creativity. </a:t>
            </a:r>
            <a:r>
              <a:rPr lang="en-US" sz="2000" b="1" i="1" dirty="0"/>
              <a:t>Using your words paint a picture we can see!</a:t>
            </a:r>
            <a:r>
              <a:rPr lang="en-US" sz="2000" b="1" dirty="0"/>
              <a:t> (do not copy and paste from a computer generated lesson plan)*</a:t>
            </a:r>
          </a:p>
          <a:p>
            <a:pPr marL="342900" indent="-342900">
              <a:buAutoNum type="arabicPeriod"/>
            </a:pPr>
            <a:endParaRPr lang="en-US" sz="900" b="1" dirty="0"/>
          </a:p>
          <a:p>
            <a:r>
              <a:rPr lang="en-US" sz="2000" dirty="0"/>
              <a:t>2C. Give a time schedule of Implementation.</a:t>
            </a:r>
            <a:r>
              <a:rPr lang="en-US" sz="2000" b="1" dirty="0"/>
              <a:t>*</a:t>
            </a:r>
            <a:endParaRPr lang="en-US" sz="2000" dirty="0"/>
          </a:p>
          <a:p>
            <a:endParaRPr lang="en-US" sz="900" i="1" dirty="0"/>
          </a:p>
          <a:p>
            <a:r>
              <a:rPr lang="en-US" sz="2000" dirty="0"/>
              <a:t>3A. How many students will be </a:t>
            </a:r>
            <a:r>
              <a:rPr lang="en-US" sz="2000" b="1" dirty="0"/>
              <a:t>directly</a:t>
            </a:r>
            <a:r>
              <a:rPr lang="en-US" sz="2000" dirty="0"/>
              <a:t> affected by this project?</a:t>
            </a:r>
            <a:r>
              <a:rPr lang="en-US" sz="2000" b="1" dirty="0"/>
              <a:t>*</a:t>
            </a:r>
          </a:p>
          <a:p>
            <a:endParaRPr lang="en-US" sz="900" b="1" dirty="0"/>
          </a:p>
          <a:p>
            <a:r>
              <a:rPr lang="en-US" sz="2000" dirty="0"/>
              <a:t>3B. Will this grant impact more than one classroom, grade, or school? (explain)</a:t>
            </a:r>
            <a:r>
              <a:rPr lang="en-US" sz="2000" b="1" dirty="0"/>
              <a:t>*</a:t>
            </a:r>
          </a:p>
          <a:p>
            <a:endParaRPr lang="en-US" sz="900" b="1" dirty="0"/>
          </a:p>
          <a:p>
            <a:r>
              <a:rPr lang="en-US" sz="2000" dirty="0"/>
              <a:t>3C. Approximately how many hours of use in a school year will the items requested be utilized? (example: Everyday 1 one hour a day for 180 days = 180 instructional hours)</a:t>
            </a:r>
            <a:r>
              <a:rPr lang="en-US" sz="2000" b="1" dirty="0"/>
              <a:t>*</a:t>
            </a:r>
          </a:p>
          <a:p>
            <a:endParaRPr lang="en-US" sz="900" b="1" dirty="0"/>
          </a:p>
          <a:p>
            <a:endParaRPr lang="en-US" sz="800" b="1" dirty="0"/>
          </a:p>
          <a:p>
            <a:endParaRPr lang="en-US" b="1" dirty="0"/>
          </a:p>
          <a:p>
            <a:endParaRPr lang="en-US" dirty="0"/>
          </a:p>
        </p:txBody>
      </p:sp>
    </p:spTree>
    <p:extLst>
      <p:ext uri="{BB962C8B-B14F-4D97-AF65-F5344CB8AC3E}">
        <p14:creationId xmlns:p14="http://schemas.microsoft.com/office/powerpoint/2010/main" val="387901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952" y="1394011"/>
            <a:ext cx="9771529" cy="6186309"/>
          </a:xfrm>
          <a:prstGeom prst="rect">
            <a:avLst/>
          </a:prstGeom>
          <a:noFill/>
        </p:spPr>
        <p:txBody>
          <a:bodyPr wrap="square" rtlCol="0">
            <a:spAutoFit/>
          </a:bodyPr>
          <a:lstStyle/>
          <a:p>
            <a:r>
              <a:rPr lang="en-US" sz="2200" dirty="0"/>
              <a:t>3D. How long will this grant be used?</a:t>
            </a:r>
          </a:p>
          <a:p>
            <a:endParaRPr lang="en-US" sz="2200" dirty="0"/>
          </a:p>
          <a:p>
            <a:r>
              <a:rPr lang="en-US" sz="2200" dirty="0"/>
              <a:t>Summary of Items to Purchase:</a:t>
            </a:r>
            <a:r>
              <a:rPr lang="en-US" sz="2200" b="1" dirty="0"/>
              <a:t>*</a:t>
            </a:r>
            <a:r>
              <a:rPr lang="en-US" sz="2200" dirty="0"/>
              <a:t> </a:t>
            </a:r>
          </a:p>
          <a:p>
            <a:endParaRPr lang="en-US" sz="2200" dirty="0"/>
          </a:p>
          <a:p>
            <a:r>
              <a:rPr lang="en-US" sz="2200" dirty="0"/>
              <a:t>4. Budget Plan:</a:t>
            </a:r>
          </a:p>
          <a:p>
            <a:r>
              <a:rPr lang="en-US" sz="2200" dirty="0"/>
              <a:t> </a:t>
            </a:r>
            <a:br>
              <a:rPr lang="en-US" sz="2200" dirty="0"/>
            </a:br>
            <a:r>
              <a:rPr lang="en-US" sz="2200" dirty="0"/>
              <a:t>Include a budget line for Shipping for each vendor. Refer to application instruction sheet for more detail.</a:t>
            </a:r>
          </a:p>
          <a:p>
            <a:r>
              <a:rPr lang="en-US" sz="2200" dirty="0"/>
              <a:t>It is required that you obtain a written quote from each vendor (this is NOT a web quote or a copy of the current pricing). Contact our vendor's representative listed on the Master Approved Vendor List and ask for a quote guaranteeing the prices until August 31st. Keep this quote to use when ordering. </a:t>
            </a:r>
            <a:r>
              <a:rPr lang="en-US" sz="2200" u="sng" dirty="0"/>
              <a:t>DO NOT include the quote with your request.</a:t>
            </a:r>
            <a:endParaRPr lang="en-US" sz="2200" dirty="0"/>
          </a:p>
          <a:p>
            <a:r>
              <a:rPr lang="en-US" sz="2200" u="sng" dirty="0"/>
              <a:t>Amazon and Walmart are NOT district approved vendors.</a:t>
            </a:r>
            <a:endParaRPr lang="en-US" sz="2200" dirty="0"/>
          </a:p>
          <a:p>
            <a:r>
              <a:rPr lang="en-US" sz="2200" dirty="0"/>
              <a:t/>
            </a:r>
            <a:br>
              <a:rPr lang="en-US" sz="2200" dirty="0"/>
            </a:br>
            <a:endParaRPr lang="en-US" sz="2200" dirty="0"/>
          </a:p>
          <a:p>
            <a:endParaRPr lang="en-US" sz="2200" dirty="0"/>
          </a:p>
          <a:p>
            <a:r>
              <a:rPr lang="en-US" sz="2200" dirty="0"/>
              <a:t>**Note- All questions have a character limit!</a:t>
            </a:r>
          </a:p>
        </p:txBody>
      </p:sp>
    </p:spTree>
    <p:extLst>
      <p:ext uri="{BB962C8B-B14F-4D97-AF65-F5344CB8AC3E}">
        <p14:creationId xmlns:p14="http://schemas.microsoft.com/office/powerpoint/2010/main" val="406960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259" y="1066800"/>
            <a:ext cx="8915400" cy="6186309"/>
          </a:xfrm>
          <a:prstGeom prst="rect">
            <a:avLst/>
          </a:prstGeom>
          <a:noFill/>
        </p:spPr>
        <p:txBody>
          <a:bodyPr wrap="square" rtlCol="0">
            <a:spAutoFit/>
          </a:bodyPr>
          <a:lstStyle/>
          <a:p>
            <a:endParaRPr lang="en-US" dirty="0"/>
          </a:p>
          <a:p>
            <a:r>
              <a:rPr lang="en-US" dirty="0"/>
              <a:t> </a:t>
            </a:r>
            <a:r>
              <a:rPr lang="en-US" b="1" dirty="0"/>
              <a:t>Online Grant Application Instructions </a:t>
            </a:r>
          </a:p>
          <a:p>
            <a:endParaRPr lang="en-US" dirty="0"/>
          </a:p>
          <a:p>
            <a:r>
              <a:rPr lang="en-US" i="1" dirty="0"/>
              <a:t>This website works best with Google Chrome. If other browsers are used, it will affect speed and format. </a:t>
            </a:r>
            <a:endParaRPr lang="en-US" dirty="0"/>
          </a:p>
          <a:p>
            <a:r>
              <a:rPr lang="en-US" dirty="0"/>
              <a:t>Go to http://secure.fortbendisd.com/fbefgrants/ </a:t>
            </a:r>
          </a:p>
          <a:p>
            <a:endParaRPr lang="en-US" dirty="0"/>
          </a:p>
          <a:p>
            <a:r>
              <a:rPr lang="en-US" dirty="0"/>
              <a:t>• </a:t>
            </a:r>
            <a:r>
              <a:rPr lang="en-US" b="1" dirty="0"/>
              <a:t>At any point during the application process, you may click “save for later” and return to your grant application. </a:t>
            </a:r>
            <a:r>
              <a:rPr lang="en-US" dirty="0"/>
              <a:t>* </a:t>
            </a:r>
            <a:r>
              <a:rPr lang="en-US" b="1" i="1" dirty="0"/>
              <a:t>Please do not start a duplicate application! Use the search screen to find the application(s) you are working on by your name </a:t>
            </a:r>
            <a:endParaRPr lang="en-US" dirty="0"/>
          </a:p>
          <a:p>
            <a:endParaRPr lang="en-US" dirty="0"/>
          </a:p>
          <a:p>
            <a:r>
              <a:rPr lang="en-US" dirty="0"/>
              <a:t>• </a:t>
            </a:r>
            <a:r>
              <a:rPr lang="en-US" b="1" dirty="0"/>
              <a:t>Your application is not submitted until you click “submit”. </a:t>
            </a:r>
            <a:endParaRPr lang="en-US" dirty="0"/>
          </a:p>
          <a:p>
            <a:endParaRPr lang="en-US" dirty="0"/>
          </a:p>
          <a:p>
            <a:r>
              <a:rPr lang="en-US" dirty="0"/>
              <a:t>Click the </a:t>
            </a:r>
            <a:r>
              <a:rPr lang="en-US" b="1" dirty="0"/>
              <a:t>FBISD Employee </a:t>
            </a:r>
            <a:r>
              <a:rPr lang="en-US" dirty="0"/>
              <a:t>box. </a:t>
            </a:r>
          </a:p>
          <a:p>
            <a:r>
              <a:rPr lang="en-US" dirty="0"/>
              <a:t>* Login with Username and Password. </a:t>
            </a:r>
          </a:p>
          <a:p>
            <a:endParaRPr lang="en-US" dirty="0"/>
          </a:p>
          <a:p>
            <a:r>
              <a:rPr lang="en-US" dirty="0"/>
              <a:t>Read the Grant Application Process. </a:t>
            </a:r>
          </a:p>
          <a:p>
            <a:r>
              <a:rPr lang="en-US" dirty="0"/>
              <a:t>Click </a:t>
            </a:r>
            <a:r>
              <a:rPr lang="en-US" b="1" dirty="0"/>
              <a:t>Application </a:t>
            </a:r>
            <a:r>
              <a:rPr lang="en-US" dirty="0"/>
              <a:t>on the top menu bar. </a:t>
            </a:r>
          </a:p>
          <a:p>
            <a:r>
              <a:rPr lang="en-US" dirty="0"/>
              <a:t>• Choose </a:t>
            </a:r>
            <a:r>
              <a:rPr lang="en-US" b="1" dirty="0"/>
              <a:t>New Application </a:t>
            </a:r>
            <a:r>
              <a:rPr lang="en-US" dirty="0"/>
              <a:t>for a new grant. </a:t>
            </a:r>
          </a:p>
          <a:p>
            <a:r>
              <a:rPr lang="en-US" dirty="0"/>
              <a:t>• </a:t>
            </a:r>
            <a:r>
              <a:rPr lang="en-US" b="1" dirty="0"/>
              <a:t>Choose Application Search for a grant you have already started</a:t>
            </a:r>
            <a:r>
              <a:rPr lang="en-US" dirty="0"/>
              <a:t>. </a:t>
            </a:r>
          </a:p>
          <a:p>
            <a:endParaRPr lang="en-US" dirty="0"/>
          </a:p>
          <a:p>
            <a:r>
              <a:rPr lang="en-US" i="1" dirty="0"/>
              <a:t>Click okay on message from webpage after reading (first time users only) </a:t>
            </a:r>
            <a:endParaRPr lang="en-US" dirty="0"/>
          </a:p>
        </p:txBody>
      </p:sp>
    </p:spTree>
    <p:extLst>
      <p:ext uri="{BB962C8B-B14F-4D97-AF65-F5344CB8AC3E}">
        <p14:creationId xmlns:p14="http://schemas.microsoft.com/office/powerpoint/2010/main" val="257884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317" y="1237129"/>
            <a:ext cx="8001000" cy="5970865"/>
          </a:xfrm>
          <a:prstGeom prst="rect">
            <a:avLst/>
          </a:prstGeom>
        </p:spPr>
        <p:txBody>
          <a:bodyPr wrap="square">
            <a:spAutoFit/>
          </a:bodyPr>
          <a:lstStyle/>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Complete Application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Campus </a:t>
            </a:r>
          </a:p>
          <a:p>
            <a:r>
              <a:rPr lang="en-US" dirty="0">
                <a:solidFill>
                  <a:srgbClr val="000000"/>
                </a:solidFill>
                <a:latin typeface="Calibri" panose="020F0502020204030204" pitchFamily="34" charset="0"/>
              </a:rPr>
              <a:t>• Grant Type </a:t>
            </a:r>
          </a:p>
          <a:p>
            <a:r>
              <a:rPr lang="en-US" dirty="0">
                <a:solidFill>
                  <a:srgbClr val="000000"/>
                </a:solidFill>
                <a:latin typeface="Calibri" panose="020F0502020204030204" pitchFamily="34" charset="0"/>
              </a:rPr>
              <a:t>• Choose Individual or Team </a:t>
            </a:r>
            <a:r>
              <a:rPr lang="en-US" dirty="0">
                <a:solidFill>
                  <a:srgbClr val="000000"/>
                </a:solidFill>
                <a:latin typeface="Sylfaen" panose="010A0502050306030303" pitchFamily="18" charset="0"/>
              </a:rPr>
              <a:t>* </a:t>
            </a:r>
            <a:r>
              <a:rPr lang="en-US" dirty="0">
                <a:solidFill>
                  <a:srgbClr val="000000"/>
                </a:solidFill>
                <a:latin typeface="Calibri" panose="020F0502020204030204" pitchFamily="34" charset="0"/>
              </a:rPr>
              <a:t>List Team Members with first and last names only </a:t>
            </a:r>
            <a:r>
              <a:rPr lang="en-US" b="1" i="1" dirty="0">
                <a:solidFill>
                  <a:srgbClr val="000000"/>
                </a:solidFill>
                <a:latin typeface="Calibri" panose="020F0502020204030204" pitchFamily="34" charset="0"/>
              </a:rPr>
              <a:t>– no titles, For groups larger than seven create a group name.</a:t>
            </a: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Application Guidelines will appear next </a:t>
            </a:r>
          </a:p>
          <a:p>
            <a:r>
              <a:rPr lang="en-US" dirty="0">
                <a:solidFill>
                  <a:srgbClr val="000000"/>
                </a:solidFill>
                <a:latin typeface="Sylfaen" panose="010A0502050306030303" pitchFamily="18" charset="0"/>
              </a:rPr>
              <a:t>* </a:t>
            </a:r>
            <a:r>
              <a:rPr lang="en-US" b="1" i="1" dirty="0">
                <a:solidFill>
                  <a:srgbClr val="000000"/>
                </a:solidFill>
                <a:latin typeface="Calibri" panose="020F0502020204030204" pitchFamily="34" charset="0"/>
              </a:rPr>
              <a:t>We highly recommend reading the Guidelines before proceeding.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Content Area – when writing across curriculums, choose the content area that most of the resources you are asking for in your budget come from. </a:t>
            </a:r>
          </a:p>
          <a:p>
            <a:r>
              <a:rPr lang="en-US" dirty="0">
                <a:solidFill>
                  <a:srgbClr val="000000"/>
                </a:solidFill>
                <a:latin typeface="Calibri" panose="020F0502020204030204" pitchFamily="34" charset="0"/>
              </a:rPr>
              <a:t>• Purpose </a:t>
            </a:r>
          </a:p>
          <a:p>
            <a:r>
              <a:rPr lang="en-US" dirty="0">
                <a:solidFill>
                  <a:srgbClr val="000000"/>
                </a:solidFill>
                <a:latin typeface="Calibri" panose="020F0502020204030204" pitchFamily="34" charset="0"/>
              </a:rPr>
              <a:t>• Position </a:t>
            </a:r>
          </a:p>
          <a:p>
            <a:r>
              <a:rPr lang="en-US" dirty="0">
                <a:solidFill>
                  <a:srgbClr val="2D2D2D"/>
                </a:solidFill>
                <a:latin typeface="Calibri" panose="020F0502020204030204" pitchFamily="34" charset="0"/>
              </a:rPr>
              <a:t>• Are you an Itinerant Employee? </a:t>
            </a:r>
          </a:p>
          <a:p>
            <a:r>
              <a:rPr lang="en-US" dirty="0">
                <a:solidFill>
                  <a:srgbClr val="000000"/>
                </a:solidFill>
                <a:latin typeface="Sylfaen" panose="010A0502050306030303" pitchFamily="18" charset="0"/>
              </a:rPr>
              <a:t>* </a:t>
            </a:r>
            <a:r>
              <a:rPr lang="en-US" dirty="0">
                <a:solidFill>
                  <a:srgbClr val="2D2D2D"/>
                </a:solidFill>
                <a:latin typeface="Calibri" panose="020F0502020204030204" pitchFamily="34" charset="0"/>
              </a:rPr>
              <a:t>Do you work at multiple Campuses? </a:t>
            </a:r>
          </a:p>
          <a:p>
            <a:r>
              <a:rPr lang="en-US" dirty="0">
                <a:solidFill>
                  <a:srgbClr val="000000"/>
                </a:solidFill>
                <a:latin typeface="Calibri" panose="020F0502020204030204" pitchFamily="34" charset="0"/>
              </a:rPr>
              <a:t>• </a:t>
            </a:r>
            <a:r>
              <a:rPr lang="en-US" dirty="0">
                <a:solidFill>
                  <a:srgbClr val="2D2D2D"/>
                </a:solidFill>
                <a:latin typeface="Calibri" panose="020F0502020204030204" pitchFamily="34" charset="0"/>
              </a:rPr>
              <a:t>Grant Title </a:t>
            </a:r>
            <a:r>
              <a:rPr lang="en-US" b="1" i="1" dirty="0">
                <a:solidFill>
                  <a:srgbClr val="2D2D2D"/>
                </a:solidFill>
                <a:latin typeface="Calibri" panose="020F0502020204030204" pitchFamily="34" charset="0"/>
              </a:rPr>
              <a:t>(Do not mention the school name in the title.)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r>
              <a:rPr lang="en-US" dirty="0">
                <a:solidFill>
                  <a:srgbClr val="2D2D2D"/>
                </a:solidFill>
                <a:latin typeface="Calibri" panose="020F0502020204030204" pitchFamily="34" charset="0"/>
              </a:rPr>
              <a:t>Grade Level(s) </a:t>
            </a:r>
          </a:p>
          <a:p>
            <a:r>
              <a:rPr lang="en-US" dirty="0">
                <a:solidFill>
                  <a:srgbClr val="000000"/>
                </a:solidFill>
                <a:latin typeface="Calibri" panose="020F0502020204030204" pitchFamily="34" charset="0"/>
              </a:rPr>
              <a:t>• </a:t>
            </a:r>
            <a:r>
              <a:rPr lang="en-US" dirty="0">
                <a:solidFill>
                  <a:srgbClr val="2D2D2D"/>
                </a:solidFill>
                <a:latin typeface="Calibri" panose="020F0502020204030204" pitchFamily="34" charset="0"/>
              </a:rPr>
              <a:t>Conditions—must agree by clicking the boxes </a:t>
            </a:r>
          </a:p>
          <a:p>
            <a:endParaRPr lang="en-US" dirty="0">
              <a:solidFill>
                <a:srgbClr val="2D2D2D"/>
              </a:solidFill>
              <a:latin typeface="Calibri" panose="020F0502020204030204" pitchFamily="34" charset="0"/>
            </a:endParaRPr>
          </a:p>
          <a:p>
            <a:r>
              <a:rPr lang="en-US" b="1" dirty="0">
                <a:solidFill>
                  <a:srgbClr val="000000"/>
                </a:solidFill>
                <a:latin typeface="Calibri" panose="020F0502020204030204" pitchFamily="34" charset="0"/>
              </a:rPr>
              <a:t>Continue with the grant specific questions. </a:t>
            </a:r>
            <a:endParaRPr lang="en-US" dirty="0"/>
          </a:p>
        </p:txBody>
      </p:sp>
    </p:spTree>
    <p:extLst>
      <p:ext uri="{BB962C8B-B14F-4D97-AF65-F5344CB8AC3E}">
        <p14:creationId xmlns:p14="http://schemas.microsoft.com/office/powerpoint/2010/main" val="162001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29" y="246960"/>
            <a:ext cx="9776011" cy="5447645"/>
          </a:xfrm>
          <a:prstGeom prst="rect">
            <a:avLst/>
          </a:prstGeom>
        </p:spPr>
        <p:txBody>
          <a:bodyPr wrap="square">
            <a:spAutoFit/>
          </a:bodyPr>
          <a:lstStyle/>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endParaRPr lang="en-US" b="1" u="sng" dirty="0">
              <a:latin typeface="Calibri" panose="020F0502020204030204" pitchFamily="34" charset="0"/>
            </a:endParaRPr>
          </a:p>
          <a:p>
            <a:r>
              <a:rPr lang="en-US" b="1" u="sng" dirty="0">
                <a:latin typeface="Calibri" panose="020F0502020204030204" pitchFamily="34" charset="0"/>
              </a:rPr>
              <a:t>Budget Plan</a:t>
            </a:r>
            <a:endParaRPr lang="en-US" dirty="0">
              <a:latin typeface="Calibri" panose="020F0502020204030204" pitchFamily="34" charset="0"/>
            </a:endParaRPr>
          </a:p>
          <a:p>
            <a:endParaRPr lang="en-US" sz="800" dirty="0">
              <a:latin typeface="Calibri" panose="020F0502020204030204" pitchFamily="34" charset="0"/>
            </a:endParaRPr>
          </a:p>
          <a:p>
            <a:pPr marR="2910"/>
            <a:r>
              <a:rPr lang="en-US" b="1" dirty="0">
                <a:latin typeface="Calibri" panose="020F0502020204030204" pitchFamily="34" charset="0"/>
              </a:rPr>
              <a:t>It is </a:t>
            </a:r>
            <a:r>
              <a:rPr lang="en-US" b="1" u="sng" dirty="0">
                <a:latin typeface="Calibri" panose="020F0502020204030204" pitchFamily="34" charset="0"/>
              </a:rPr>
              <a:t>required </a:t>
            </a:r>
            <a:r>
              <a:rPr lang="en-US" b="1" dirty="0">
                <a:latin typeface="Calibri" panose="020F0502020204030204" pitchFamily="34" charset="0"/>
              </a:rPr>
              <a:t>that you obtain a written quote from each vendor (this is NOT a web quote or a copy of the current pricing). Contact our vendor’s representative listed on the Master</a:t>
            </a:r>
            <a:endParaRPr lang="en-US" dirty="0">
              <a:latin typeface="Calibri" panose="020F0502020204030204" pitchFamily="34" charset="0"/>
            </a:endParaRPr>
          </a:p>
          <a:p>
            <a:pPr marR="1040"/>
            <a:r>
              <a:rPr lang="en-US" b="1" dirty="0">
                <a:latin typeface="Calibri" panose="020F0502020204030204" pitchFamily="34" charset="0"/>
              </a:rPr>
              <a:t>Approved Vendor List and ask for a quote </a:t>
            </a:r>
            <a:r>
              <a:rPr lang="en-US" b="1" i="1" dirty="0">
                <a:latin typeface="Calibri" panose="020F0502020204030204" pitchFamily="34" charset="0"/>
              </a:rPr>
              <a:t>guaranteeing the prices until August 31</a:t>
            </a:r>
            <a:r>
              <a:rPr lang="en-US" b="1" i="1" baseline="30000" dirty="0">
                <a:latin typeface="Calibri" panose="020F0502020204030204" pitchFamily="34" charset="0"/>
              </a:rPr>
              <a:t>st. </a:t>
            </a:r>
          </a:p>
          <a:p>
            <a:pPr marR="1040"/>
            <a:endParaRPr lang="en-US" b="1" i="1" baseline="30000" dirty="0">
              <a:latin typeface="Calibri" panose="020F0502020204030204" pitchFamily="34" charset="0"/>
            </a:endParaRPr>
          </a:p>
          <a:p>
            <a:pPr marR="1040"/>
            <a:endParaRPr lang="en-US" b="1" i="1" baseline="30000" dirty="0">
              <a:latin typeface="Calibri" panose="020F0502020204030204" pitchFamily="34" charset="0"/>
            </a:endParaRPr>
          </a:p>
          <a:p>
            <a:pPr marR="1040"/>
            <a:endParaRPr lang="en-US" sz="1200" b="1" i="1" baseline="30000" dirty="0">
              <a:latin typeface="Calibri" panose="020F0502020204030204" pitchFamily="34" charset="0"/>
            </a:endParaRPr>
          </a:p>
          <a:p>
            <a:pPr marR="1040"/>
            <a:r>
              <a:rPr lang="en-US" sz="2400" b="1" baseline="30000" dirty="0">
                <a:latin typeface="Calibri" panose="020F0502020204030204" pitchFamily="34" charset="0"/>
              </a:rPr>
              <a:t>Keep this quote to use when ordering. </a:t>
            </a:r>
            <a:r>
              <a:rPr lang="en-US" sz="2400" b="1" u="sng" baseline="30000" dirty="0">
                <a:latin typeface="Calibri" panose="020F0502020204030204" pitchFamily="34" charset="0"/>
              </a:rPr>
              <a:t>DO NOT include the quote with your request</a:t>
            </a:r>
            <a:r>
              <a:rPr lang="en-US" sz="1200" b="1" u="sng" baseline="30000" dirty="0">
                <a:latin typeface="Calibri" panose="020F0502020204030204" pitchFamily="34" charset="0"/>
              </a:rPr>
              <a:t>.</a:t>
            </a:r>
            <a:endParaRPr lang="en-US" sz="1200" baseline="30000" dirty="0">
              <a:latin typeface="Calibri" panose="020F0502020204030204" pitchFamily="34" charset="0"/>
            </a:endParaRPr>
          </a:p>
          <a:p>
            <a:endParaRPr lang="en-US" sz="1400" dirty="0">
              <a:latin typeface="Calibri" panose="020F0502020204030204" pitchFamily="34" charset="0"/>
            </a:endParaRPr>
          </a:p>
          <a:p>
            <a:pPr marR="7630"/>
            <a:r>
              <a:rPr lang="en-US" dirty="0">
                <a:latin typeface="Calibri" panose="020F0502020204030204" pitchFamily="34" charset="0"/>
              </a:rPr>
              <a:t>When investigating vendors, discounts and </a:t>
            </a:r>
            <a:r>
              <a:rPr lang="en-US" u="sng" dirty="0">
                <a:latin typeface="Calibri" panose="020F0502020204030204" pitchFamily="34" charset="0"/>
              </a:rPr>
              <a:t>contacts for the vendor </a:t>
            </a:r>
            <a:r>
              <a:rPr lang="en-US" dirty="0">
                <a:latin typeface="Calibri" panose="020F0502020204030204" pitchFamily="34" charset="0"/>
              </a:rPr>
              <a:t>to get a quote please Click on the Master Vendor List provided on the grant application page of our website.</a:t>
            </a:r>
          </a:p>
          <a:p>
            <a:pPr marR="7630"/>
            <a:endParaRPr lang="en-US" dirty="0">
              <a:latin typeface="Calibri" panose="020F0502020204030204" pitchFamily="34" charset="0"/>
            </a:endParaRPr>
          </a:p>
          <a:p>
            <a:endParaRPr lang="en-US" sz="800" dirty="0">
              <a:latin typeface="Calibri" panose="020F0502020204030204" pitchFamily="34" charset="0"/>
            </a:endParaRPr>
          </a:p>
          <a:p>
            <a:pPr marR="3050"/>
            <a:r>
              <a:rPr lang="en-US" dirty="0">
                <a:latin typeface="Calibri" panose="020F0502020204030204" pitchFamily="34" charset="0"/>
              </a:rPr>
              <a:t>In the Master Vendor List, the column header category tells you what items the vendor’s contract were awarded for. If you click on the drop down arrow, you can filter this by “books” and all the vendors that we can purchase books from will be sorted to the top.</a:t>
            </a:r>
          </a:p>
          <a:p>
            <a:pPr marR="7630"/>
            <a:r>
              <a:rPr lang="en-US" dirty="0">
                <a:latin typeface="Calibri" panose="020F0502020204030204" pitchFamily="34" charset="0"/>
              </a:rPr>
              <a:t>You can use this filter for almost anything you want to purchase.</a:t>
            </a:r>
          </a:p>
        </p:txBody>
      </p:sp>
    </p:spTree>
    <p:extLst>
      <p:ext uri="{BB962C8B-B14F-4D97-AF65-F5344CB8AC3E}">
        <p14:creationId xmlns:p14="http://schemas.microsoft.com/office/powerpoint/2010/main" val="239978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8119"/>
            <a:ext cx="9448800" cy="5909310"/>
          </a:xfrm>
          <a:prstGeom prst="rect">
            <a:avLst/>
          </a:prstGeom>
        </p:spPr>
        <p:txBody>
          <a:bodyPr wrap="square">
            <a:spAutoFit/>
          </a:bodyPr>
          <a:lstStyle/>
          <a:p>
            <a:r>
              <a:rPr lang="en-US" dirty="0">
                <a:solidFill>
                  <a:srgbClr val="000000"/>
                </a:solidFill>
                <a:latin typeface="Calibri" panose="020F0502020204030204" pitchFamily="34" charset="0"/>
              </a:rPr>
              <a:t>In the application on Question 4.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Click “Add Budget Line”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Choose the </a:t>
            </a:r>
            <a:r>
              <a:rPr lang="en-US" b="1" dirty="0">
                <a:solidFill>
                  <a:srgbClr val="000000"/>
                </a:solidFill>
                <a:latin typeface="Calibri" panose="020F0502020204030204" pitchFamily="34" charset="0"/>
              </a:rPr>
              <a:t>PeopleSoft Vendor </a:t>
            </a:r>
            <a:r>
              <a:rPr lang="en-US" dirty="0">
                <a:solidFill>
                  <a:srgbClr val="000000"/>
                </a:solidFill>
                <a:latin typeface="Calibri" panose="020F0502020204030204" pitchFamily="34" charset="0"/>
              </a:rPr>
              <a:t>in the pop up menu. </a:t>
            </a:r>
            <a:r>
              <a:rPr lang="en-US" b="1" i="1" dirty="0">
                <a:solidFill>
                  <a:srgbClr val="000000"/>
                </a:solidFill>
                <a:latin typeface="Calibri" panose="020F0502020204030204" pitchFamily="34" charset="0"/>
              </a:rPr>
              <a:t>Wal-Mart and Amazon are not an approved vendor and cannot be used to purchase items in your budget! </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Only District approved Vendors and District approved products are allowed. Vendors and FBISD Buyer contact information is available when you click “here” in the blue box. **</a:t>
            </a:r>
            <a:r>
              <a:rPr lang="en-US" i="1" dirty="0">
                <a:solidFill>
                  <a:srgbClr val="000000"/>
                </a:solidFill>
                <a:latin typeface="Calibri" panose="020F0502020204030204" pitchFamily="34" charset="0"/>
              </a:rPr>
              <a:t>*Your campus secretary or department chair can also help*** </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PeopleSoft Vendor Number </a:t>
            </a:r>
            <a:r>
              <a:rPr lang="en-US" dirty="0">
                <a:solidFill>
                  <a:srgbClr val="000000"/>
                </a:solidFill>
                <a:latin typeface="Calibri" panose="020F0502020204030204" pitchFamily="34" charset="0"/>
              </a:rPr>
              <a:t>will populate automatically. </a:t>
            </a:r>
          </a:p>
          <a:p>
            <a:r>
              <a:rPr lang="en-US" dirty="0">
                <a:solidFill>
                  <a:srgbClr val="000000"/>
                </a:solidFill>
                <a:latin typeface="Calibri" panose="020F0502020204030204" pitchFamily="34" charset="0"/>
              </a:rPr>
              <a:t>• Enter </a:t>
            </a:r>
            <a:r>
              <a:rPr lang="en-US" b="1" dirty="0">
                <a:solidFill>
                  <a:srgbClr val="000000"/>
                </a:solidFill>
                <a:latin typeface="Calibri" panose="020F0502020204030204" pitchFamily="34" charset="0"/>
              </a:rPr>
              <a:t>Vendor Item Number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Enter </a:t>
            </a:r>
            <a:r>
              <a:rPr lang="en-US" b="1" dirty="0">
                <a:solidFill>
                  <a:srgbClr val="000000"/>
                </a:solidFill>
                <a:latin typeface="Calibri" panose="020F0502020204030204" pitchFamily="34" charset="0"/>
              </a:rPr>
              <a:t>Description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Enter </a:t>
            </a:r>
            <a:r>
              <a:rPr lang="en-US" b="1" dirty="0">
                <a:solidFill>
                  <a:srgbClr val="000000"/>
                </a:solidFill>
                <a:latin typeface="Calibri" panose="020F0502020204030204" pitchFamily="34" charset="0"/>
              </a:rPr>
              <a:t>List Price </a:t>
            </a:r>
            <a:r>
              <a:rPr lang="en-US" dirty="0">
                <a:solidFill>
                  <a:srgbClr val="000000"/>
                </a:solidFill>
                <a:latin typeface="Calibri" panose="020F0502020204030204" pitchFamily="34" charset="0"/>
              </a:rPr>
              <a:t>and </a:t>
            </a:r>
            <a:r>
              <a:rPr lang="en-US" b="1" dirty="0">
                <a:solidFill>
                  <a:srgbClr val="000000"/>
                </a:solidFill>
                <a:latin typeface="Calibri" panose="020F0502020204030204" pitchFamily="34" charset="0"/>
              </a:rPr>
              <a:t>Discounted Price </a:t>
            </a:r>
            <a:r>
              <a:rPr lang="en-US" dirty="0">
                <a:solidFill>
                  <a:srgbClr val="000000"/>
                </a:solidFill>
                <a:latin typeface="Calibri" panose="020F0502020204030204" pitchFamily="34" charset="0"/>
              </a:rPr>
              <a:t>(this may be the same or different) </a:t>
            </a:r>
          </a:p>
          <a:p>
            <a:r>
              <a:rPr lang="en-US" dirty="0">
                <a:solidFill>
                  <a:srgbClr val="000000"/>
                </a:solidFill>
                <a:latin typeface="Calibri" panose="020F0502020204030204" pitchFamily="34" charset="0"/>
              </a:rPr>
              <a:t>• Enter </a:t>
            </a:r>
            <a:r>
              <a:rPr lang="en-US" b="1" dirty="0">
                <a:solidFill>
                  <a:srgbClr val="000000"/>
                </a:solidFill>
                <a:latin typeface="Calibri" panose="020F0502020204030204" pitchFamily="34" charset="0"/>
              </a:rPr>
              <a:t>Quantity</a:t>
            </a:r>
            <a:r>
              <a:rPr lang="en-US" dirty="0">
                <a:solidFill>
                  <a:srgbClr val="000000"/>
                </a:solidFill>
                <a:latin typeface="Calibri" panose="020F0502020204030204" pitchFamily="34" charset="0"/>
              </a:rPr>
              <a:t>. </a:t>
            </a:r>
          </a:p>
          <a:p>
            <a:r>
              <a:rPr lang="en-US" dirty="0">
                <a:solidFill>
                  <a:srgbClr val="000000"/>
                </a:solidFill>
                <a:latin typeface="Calibri" panose="020F0502020204030204" pitchFamily="34" charset="0"/>
              </a:rPr>
              <a:t>• Click </a:t>
            </a:r>
            <a:r>
              <a:rPr lang="en-US" b="1" dirty="0">
                <a:solidFill>
                  <a:srgbClr val="000000"/>
                </a:solidFill>
                <a:latin typeface="Calibri" panose="020F0502020204030204" pitchFamily="34" charset="0"/>
              </a:rPr>
              <a:t>Save and Return to Application </a:t>
            </a:r>
            <a:r>
              <a:rPr lang="en-US" dirty="0">
                <a:solidFill>
                  <a:srgbClr val="000000"/>
                </a:solidFill>
                <a:latin typeface="Calibri" panose="020F0502020204030204" pitchFamily="34" charset="0"/>
              </a:rPr>
              <a:t>or click </a:t>
            </a:r>
            <a:r>
              <a:rPr lang="en-US" b="1" dirty="0">
                <a:solidFill>
                  <a:srgbClr val="000000"/>
                </a:solidFill>
                <a:latin typeface="Calibri" panose="020F0502020204030204" pitchFamily="34" charset="0"/>
              </a:rPr>
              <a:t>Save and Enter Another </a:t>
            </a:r>
            <a:r>
              <a:rPr lang="en-US" dirty="0">
                <a:solidFill>
                  <a:srgbClr val="000000"/>
                </a:solidFill>
                <a:latin typeface="Calibri" panose="020F0502020204030204" pitchFamily="34" charset="0"/>
              </a:rPr>
              <a:t>if you have more than one item. </a:t>
            </a:r>
          </a:p>
          <a:p>
            <a:endParaRPr lang="en-US" dirty="0">
              <a:solidFill>
                <a:srgbClr val="000000"/>
              </a:solidFill>
              <a:latin typeface="Calibri" panose="020F0502020204030204" pitchFamily="34" charset="0"/>
            </a:endParaRPr>
          </a:p>
          <a:p>
            <a:r>
              <a:rPr lang="en-US" dirty="0">
                <a:solidFill>
                  <a:srgbClr val="000000"/>
                </a:solidFill>
                <a:latin typeface="Sylfaen" panose="010A0502050306030303" pitchFamily="18" charset="0"/>
              </a:rPr>
              <a:t>* </a:t>
            </a:r>
            <a:r>
              <a:rPr lang="en-US" i="1" dirty="0">
                <a:solidFill>
                  <a:srgbClr val="000000"/>
                </a:solidFill>
                <a:latin typeface="Calibri" panose="020F0502020204030204" pitchFamily="34" charset="0"/>
              </a:rPr>
              <a:t>The system may be slow when adding budget items, do not continue clicking save, otherwise multiple lines of the same item will appear. </a:t>
            </a: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8886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9918" y="1295467"/>
            <a:ext cx="9799372" cy="6092822"/>
          </a:xfrm>
          <a:prstGeom prst="rect">
            <a:avLst/>
          </a:prstGeom>
        </p:spPr>
        <p:txBody>
          <a:bodyPr wrap="square">
            <a:spAutoFit/>
          </a:bodyPr>
          <a:lstStyle/>
          <a:p>
            <a:pPr defTabSz="518145">
              <a:spcBef>
                <a:spcPct val="20000"/>
              </a:spcBef>
              <a:defRPr/>
            </a:pPr>
            <a:r>
              <a:rPr lang="en-US" sz="2720" b="1" dirty="0">
                <a:latin typeface="Cambria" pitchFamily="18" charset="0"/>
              </a:rPr>
              <a:t>Grants to Teachers and Schools Program</a:t>
            </a:r>
          </a:p>
          <a:p>
            <a:pPr marL="518145" indent="-518145" defTabSz="518145">
              <a:spcBef>
                <a:spcPct val="20000"/>
              </a:spcBef>
              <a:buFont typeface="+mj-lt"/>
              <a:buAutoNum type="arabicPeriod"/>
              <a:defRPr/>
            </a:pPr>
            <a:r>
              <a:rPr lang="en-US" sz="2267" b="1" dirty="0">
                <a:latin typeface="Cambria" pitchFamily="18" charset="0"/>
              </a:rPr>
              <a:t>Grants to teachers</a:t>
            </a:r>
          </a:p>
          <a:p>
            <a:pPr marL="932661" lvl="1" indent="-518145" defTabSz="518145">
              <a:spcBef>
                <a:spcPct val="20000"/>
              </a:spcBef>
              <a:buFont typeface="Arial"/>
              <a:buChar char="–"/>
              <a:defRPr/>
            </a:pPr>
            <a:r>
              <a:rPr lang="en-US" sz="2267" dirty="0">
                <a:latin typeface="Cambria" pitchFamily="18" charset="0"/>
              </a:rPr>
              <a:t>Up to $1,500.00</a:t>
            </a:r>
          </a:p>
          <a:p>
            <a:pPr marL="932661" lvl="1" indent="-518145" defTabSz="518145">
              <a:spcBef>
                <a:spcPct val="20000"/>
              </a:spcBef>
              <a:buFont typeface="Arial" pitchFamily="34" charset="0"/>
              <a:buChar char="•"/>
              <a:defRPr/>
            </a:pPr>
            <a:r>
              <a:rPr lang="en-US" sz="2267" dirty="0">
                <a:latin typeface="Cambria" pitchFamily="18" charset="0"/>
              </a:rPr>
              <a:t>Individual teachers, or a team of teachers</a:t>
            </a:r>
          </a:p>
          <a:p>
            <a:pPr marL="932661" lvl="1" indent="-518145" defTabSz="518145">
              <a:spcBef>
                <a:spcPct val="20000"/>
              </a:spcBef>
              <a:buFont typeface="Arial" pitchFamily="34" charset="0"/>
              <a:buChar char="•"/>
              <a:defRPr/>
            </a:pPr>
            <a:r>
              <a:rPr lang="en-US" sz="2267" b="1" dirty="0">
                <a:latin typeface="Cambria" pitchFamily="18" charset="0"/>
              </a:rPr>
              <a:t>An individual applicant may only apply once for EACH of the following types of grants: Individual Teacher, Team and School Site Grant</a:t>
            </a:r>
          </a:p>
          <a:p>
            <a:pPr marL="518145" indent="-518145" defTabSz="518145">
              <a:spcBef>
                <a:spcPct val="20000"/>
              </a:spcBef>
              <a:buFont typeface="+mj-lt"/>
              <a:buAutoNum type="arabicPeriod"/>
              <a:defRPr/>
            </a:pPr>
            <a:r>
              <a:rPr lang="en-US" sz="2267" b="1" dirty="0">
                <a:latin typeface="Cambria" pitchFamily="18" charset="0"/>
              </a:rPr>
              <a:t>School Site Grants</a:t>
            </a:r>
          </a:p>
          <a:p>
            <a:pPr marL="932661" lvl="1" indent="-518145" defTabSz="518145">
              <a:spcBef>
                <a:spcPct val="20000"/>
              </a:spcBef>
              <a:buFont typeface="Arial"/>
              <a:buChar char="–"/>
              <a:defRPr/>
            </a:pPr>
            <a:r>
              <a:rPr lang="en-US" sz="2267" dirty="0">
                <a:latin typeface="Cambria" pitchFamily="18" charset="0"/>
              </a:rPr>
              <a:t>Up to $2,000.00 per elementary campus</a:t>
            </a:r>
          </a:p>
          <a:p>
            <a:pPr marL="932661" lvl="1" indent="-518145" defTabSz="518145">
              <a:spcBef>
                <a:spcPct val="20000"/>
              </a:spcBef>
              <a:buFont typeface="Arial"/>
              <a:buChar char="–"/>
              <a:defRPr/>
            </a:pPr>
            <a:r>
              <a:rPr lang="en-US" sz="2267" dirty="0">
                <a:latin typeface="Cambria" pitchFamily="18" charset="0"/>
              </a:rPr>
              <a:t>Up to $5,000.00 per secondary campus</a:t>
            </a:r>
          </a:p>
          <a:p>
            <a:pPr marL="932661" lvl="1" indent="-518145" defTabSz="518145">
              <a:spcBef>
                <a:spcPct val="20000"/>
              </a:spcBef>
              <a:buFont typeface="Arial"/>
              <a:buChar char="–"/>
              <a:defRPr/>
            </a:pPr>
            <a:r>
              <a:rPr lang="en-US" sz="2267" dirty="0">
                <a:latin typeface="Cambria" pitchFamily="18" charset="0"/>
              </a:rPr>
              <a:t>There is no limit to the number of site grants that may be submitted </a:t>
            </a:r>
            <a:r>
              <a:rPr lang="en-US" sz="2267" b="1" cap="small" dirty="0">
                <a:latin typeface="Cambria" pitchFamily="18" charset="0"/>
                <a:cs typeface="Arial" pitchFamily="34" charset="0"/>
              </a:rPr>
              <a:t>however</a:t>
            </a:r>
            <a:r>
              <a:rPr lang="en-US" sz="2267" dirty="0">
                <a:latin typeface="Cambria" pitchFamily="18" charset="0"/>
              </a:rPr>
              <a:t> a maximum of 3 per campus will be awarded</a:t>
            </a:r>
          </a:p>
          <a:p>
            <a:pPr marL="414516" lvl="1" defTabSz="518145">
              <a:spcBef>
                <a:spcPct val="20000"/>
              </a:spcBef>
              <a:defRPr/>
            </a:pPr>
            <a:r>
              <a:rPr lang="en-US" sz="2267" dirty="0">
                <a:latin typeface="Cambria" pitchFamily="18" charset="0"/>
              </a:rPr>
              <a:t>3. </a:t>
            </a:r>
            <a:r>
              <a:rPr lang="en-US" sz="2267" b="1" dirty="0">
                <a:latin typeface="Cambria" pitchFamily="18" charset="0"/>
              </a:rPr>
              <a:t>Founders Grants</a:t>
            </a:r>
          </a:p>
          <a:p>
            <a:pPr marL="414516" lvl="1" defTabSz="518145">
              <a:spcBef>
                <a:spcPct val="20000"/>
              </a:spcBef>
              <a:defRPr/>
            </a:pPr>
            <a:r>
              <a:rPr lang="en-US" sz="2267" b="1" dirty="0">
                <a:latin typeface="Cambria" pitchFamily="18" charset="0"/>
              </a:rPr>
              <a:t>	       </a:t>
            </a:r>
            <a:r>
              <a:rPr lang="en-US" sz="2267" dirty="0">
                <a:latin typeface="Cambria" pitchFamily="18" charset="0"/>
              </a:rPr>
              <a:t>Up to $20,000 Must Involve the Entire School Site or an FBISD    	          	       Department.</a:t>
            </a:r>
          </a:p>
        </p:txBody>
      </p:sp>
    </p:spTree>
    <p:extLst>
      <p:ext uri="{BB962C8B-B14F-4D97-AF65-F5344CB8AC3E}">
        <p14:creationId xmlns:p14="http://schemas.microsoft.com/office/powerpoint/2010/main" val="2815362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77" y="1474693"/>
            <a:ext cx="8686800" cy="4801314"/>
          </a:xfrm>
          <a:prstGeom prst="rect">
            <a:avLst/>
          </a:prstGeom>
        </p:spPr>
        <p:txBody>
          <a:bodyPr wrap="square">
            <a:spAutoFit/>
          </a:bodyPr>
          <a:lstStyle/>
          <a:p>
            <a:r>
              <a:rPr lang="en-US" dirty="0">
                <a:solidFill>
                  <a:srgbClr val="000000"/>
                </a:solidFill>
                <a:latin typeface="Calibri" panose="020F0502020204030204" pitchFamily="34" charset="0"/>
              </a:rPr>
              <a:t>• </a:t>
            </a:r>
            <a:r>
              <a:rPr lang="en-US" b="1" i="1" dirty="0">
                <a:solidFill>
                  <a:srgbClr val="000000"/>
                </a:solidFill>
                <a:latin typeface="Calibri" panose="020F0502020204030204" pitchFamily="34" charset="0"/>
              </a:rPr>
              <a:t>A shipping line must be added for each vendor, even if they do not charge for shipping. </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Select the PeopleSoft Vendor Name and the PeopleSoft Vendor Number will populate automatically. </a:t>
            </a:r>
          </a:p>
          <a:p>
            <a:endParaRPr lang="en-US" dirty="0">
              <a:solidFill>
                <a:srgbClr val="000000"/>
              </a:solidFill>
              <a:latin typeface="Calibri" panose="020F0502020204030204" pitchFamily="34" charset="0"/>
            </a:endParaRPr>
          </a:p>
          <a:p>
            <a:r>
              <a:rPr lang="en-US" dirty="0">
                <a:solidFill>
                  <a:srgbClr val="000000"/>
                </a:solidFill>
                <a:latin typeface="Sylfaen" panose="010A0502050306030303" pitchFamily="18" charset="0"/>
              </a:rPr>
              <a:t>* </a:t>
            </a:r>
            <a:r>
              <a:rPr lang="en-US" dirty="0">
                <a:solidFill>
                  <a:srgbClr val="000000"/>
                </a:solidFill>
                <a:latin typeface="Calibri" panose="020F0502020204030204" pitchFamily="34" charset="0"/>
              </a:rPr>
              <a:t>Vendor Item number enter </a:t>
            </a:r>
            <a:r>
              <a:rPr lang="en-US" b="1" dirty="0">
                <a:solidFill>
                  <a:srgbClr val="000000"/>
                </a:solidFill>
                <a:latin typeface="Calibri" panose="020F0502020204030204" pitchFamily="34" charset="0"/>
              </a:rPr>
              <a:t>Shipping </a:t>
            </a:r>
            <a:endParaRPr lang="en-US" dirty="0">
              <a:solidFill>
                <a:srgbClr val="000000"/>
              </a:solidFill>
              <a:latin typeface="Calibri" panose="020F0502020204030204" pitchFamily="34" charset="0"/>
            </a:endParaRPr>
          </a:p>
          <a:p>
            <a:r>
              <a:rPr lang="en-US" dirty="0">
                <a:solidFill>
                  <a:srgbClr val="000000"/>
                </a:solidFill>
                <a:latin typeface="Sylfaen" panose="010A0502050306030303" pitchFamily="18" charset="0"/>
              </a:rPr>
              <a:t>* </a:t>
            </a:r>
            <a:r>
              <a:rPr lang="en-US" dirty="0">
                <a:solidFill>
                  <a:srgbClr val="000000"/>
                </a:solidFill>
                <a:latin typeface="Calibri" panose="020F0502020204030204" pitchFamily="34" charset="0"/>
              </a:rPr>
              <a:t>Description: enter </a:t>
            </a:r>
            <a:r>
              <a:rPr lang="en-US" b="1" dirty="0">
                <a:solidFill>
                  <a:srgbClr val="000000"/>
                </a:solidFill>
                <a:latin typeface="Calibri" panose="020F0502020204030204" pitchFamily="34" charset="0"/>
              </a:rPr>
              <a:t>Shipping </a:t>
            </a:r>
            <a:endParaRPr lang="en-US" dirty="0">
              <a:solidFill>
                <a:srgbClr val="000000"/>
              </a:solidFill>
              <a:latin typeface="Calibri" panose="020F0502020204030204" pitchFamily="34" charset="0"/>
            </a:endParaRPr>
          </a:p>
          <a:p>
            <a:r>
              <a:rPr lang="en-US" dirty="0">
                <a:solidFill>
                  <a:srgbClr val="000000"/>
                </a:solidFill>
                <a:latin typeface="Sylfaen" panose="010A0502050306030303" pitchFamily="18" charset="0"/>
              </a:rPr>
              <a:t>* </a:t>
            </a:r>
            <a:r>
              <a:rPr lang="en-US" dirty="0">
                <a:solidFill>
                  <a:srgbClr val="000000"/>
                </a:solidFill>
                <a:latin typeface="Calibri" panose="020F0502020204030204" pitchFamily="34" charset="0"/>
              </a:rPr>
              <a:t>List Price and Discount Price: enter the shipping amount, enter “0” if no shipping charge </a:t>
            </a:r>
          </a:p>
          <a:p>
            <a:pPr marL="285750" indent="-285750">
              <a:buFont typeface="Arial" panose="020B0604020202020204" pitchFamily="34" charset="0"/>
              <a:buChar char="•"/>
            </a:pPr>
            <a:r>
              <a:rPr lang="en-US" dirty="0">
                <a:solidFill>
                  <a:srgbClr val="000000"/>
                </a:solidFill>
                <a:latin typeface="Calibri" panose="020F0502020204030204" pitchFamily="34" charset="0"/>
              </a:rPr>
              <a:t>Quantity: enter “1” </a:t>
            </a:r>
          </a:p>
          <a:p>
            <a:endParaRPr lang="en-US" dirty="0">
              <a:solidFill>
                <a:srgbClr val="000000"/>
              </a:solidFill>
              <a:latin typeface="Calibri" panose="020F0502020204030204" pitchFamily="34" charset="0"/>
            </a:endParaRPr>
          </a:p>
          <a:p>
            <a:r>
              <a:rPr lang="en-US" dirty="0">
                <a:solidFill>
                  <a:srgbClr val="000000"/>
                </a:solidFill>
                <a:latin typeface="Sylfaen" panose="010A0502050306030303" pitchFamily="18" charset="0"/>
              </a:rPr>
              <a:t>* </a:t>
            </a:r>
            <a:r>
              <a:rPr lang="en-US" b="1" dirty="0">
                <a:solidFill>
                  <a:srgbClr val="000000"/>
                </a:solidFill>
                <a:latin typeface="Calibri" panose="020F0502020204030204" pitchFamily="34" charset="0"/>
              </a:rPr>
              <a:t>Download your final budget and save and/or print it</a:t>
            </a:r>
            <a:r>
              <a:rPr lang="en-US" dirty="0">
                <a:solidFill>
                  <a:srgbClr val="000000"/>
                </a:solidFill>
                <a:latin typeface="Calibri" panose="020F0502020204030204" pitchFamily="34" charset="0"/>
              </a:rPr>
              <a:t>, so you will have it available if you are awarded the grant. It will be needed to order your items.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It is required that you obtain a written quote from each vendor (this is NOT a web quote or a copy of the current pricing). Contact our vendor’s representative listed on the Master Approved Vendor List and ask for a quote </a:t>
            </a:r>
            <a:r>
              <a:rPr lang="en-US" b="1" i="1" dirty="0">
                <a:solidFill>
                  <a:srgbClr val="000000"/>
                </a:solidFill>
                <a:latin typeface="Calibri" panose="020F0502020204030204" pitchFamily="34" charset="0"/>
              </a:rPr>
              <a:t>guaranteeing the prices until August 31</a:t>
            </a:r>
            <a:r>
              <a:rPr lang="en-US" sz="800" b="1" i="1" dirty="0">
                <a:solidFill>
                  <a:srgbClr val="000000"/>
                </a:solidFill>
                <a:latin typeface="Calibri" panose="020F0502020204030204" pitchFamily="34" charset="0"/>
              </a:rPr>
              <a:t>st</a:t>
            </a:r>
            <a:r>
              <a:rPr lang="en-US" b="1" i="1"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Keep this quote to use when ordering. DO NOT include the quote with your request</a:t>
            </a:r>
            <a:endParaRPr lang="en-US" dirty="0"/>
          </a:p>
        </p:txBody>
      </p:sp>
    </p:spTree>
    <p:extLst>
      <p:ext uri="{BB962C8B-B14F-4D97-AF65-F5344CB8AC3E}">
        <p14:creationId xmlns:p14="http://schemas.microsoft.com/office/powerpoint/2010/main" val="367909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3095"/>
            <a:ext cx="10273553" cy="7032694"/>
          </a:xfrm>
          <a:prstGeom prst="rect">
            <a:avLst/>
          </a:prstGeom>
        </p:spPr>
        <p:txBody>
          <a:bodyPr wrap="square">
            <a:spAutoFit/>
          </a:bodyPr>
          <a:lstStyle/>
          <a:p>
            <a:endParaRPr lang="en-US" sz="1600" b="1" u="sng" dirty="0">
              <a:latin typeface="Calibri" panose="020F0502020204030204" pitchFamily="34" charset="0"/>
            </a:endParaRPr>
          </a:p>
          <a:p>
            <a:endParaRPr lang="en-US" sz="1600" b="1" u="sng" dirty="0">
              <a:latin typeface="Calibri" panose="020F0502020204030204" pitchFamily="34" charset="0"/>
            </a:endParaRPr>
          </a:p>
          <a:p>
            <a:endParaRPr lang="en-US" sz="1600" b="1" u="sng" dirty="0">
              <a:latin typeface="Calibri" panose="020F0502020204030204" pitchFamily="34" charset="0"/>
            </a:endParaRPr>
          </a:p>
          <a:p>
            <a:endParaRPr lang="en-US" sz="1600" b="1" u="sng" dirty="0">
              <a:latin typeface="Calibri" panose="020F0502020204030204" pitchFamily="34" charset="0"/>
            </a:endParaRPr>
          </a:p>
          <a:p>
            <a:endParaRPr lang="en-US" sz="1600" b="1" u="sng" dirty="0">
              <a:latin typeface="Calibri" panose="020F0502020204030204" pitchFamily="34" charset="0"/>
            </a:endParaRPr>
          </a:p>
          <a:p>
            <a:endParaRPr lang="en-US" sz="1600" b="1" u="sng" dirty="0">
              <a:latin typeface="Calibri" panose="020F0502020204030204" pitchFamily="34" charset="0"/>
            </a:endParaRPr>
          </a:p>
          <a:p>
            <a:r>
              <a:rPr lang="en-US" sz="1600" b="1" u="sng" dirty="0">
                <a:latin typeface="Calibri" panose="020F0502020204030204" pitchFamily="34" charset="0"/>
              </a:rPr>
              <a:t>Upload Supporting Documents</a:t>
            </a:r>
            <a:endParaRPr lang="en-US" sz="1600" dirty="0">
              <a:latin typeface="Calibri" panose="020F0502020204030204" pitchFamily="34" charset="0"/>
            </a:endParaRPr>
          </a:p>
          <a:p>
            <a:r>
              <a:rPr lang="en-US" sz="1600" dirty="0">
                <a:latin typeface="Calibri" panose="020F0502020204030204" pitchFamily="34" charset="0"/>
              </a:rPr>
              <a:t>You must upload </a:t>
            </a:r>
            <a:r>
              <a:rPr lang="en-US" sz="1600" u="sng" dirty="0">
                <a:latin typeface="Calibri" panose="020F0502020204030204" pitchFamily="34" charset="0"/>
              </a:rPr>
              <a:t>at least one </a:t>
            </a:r>
            <a:r>
              <a:rPr lang="en-US" sz="1600" dirty="0">
                <a:latin typeface="Calibri" panose="020F0502020204030204" pitchFamily="34" charset="0"/>
              </a:rPr>
              <a:t>picture(s) and/or Catalog page(s) of items requested.</a:t>
            </a:r>
          </a:p>
          <a:p>
            <a:endParaRPr lang="en-US" sz="800" dirty="0">
              <a:latin typeface="Calibri" panose="020F0502020204030204" pitchFamily="34" charset="0"/>
            </a:endParaRPr>
          </a:p>
          <a:p>
            <a:r>
              <a:rPr lang="en-US" b="1" dirty="0">
                <a:solidFill>
                  <a:srgbClr val="FF0000"/>
                </a:solidFill>
                <a:latin typeface="Calibri" panose="020F0502020204030204" pitchFamily="34" charset="0"/>
              </a:rPr>
              <a:t>PRIOR TO CLICKING SUBMIT:</a:t>
            </a:r>
            <a:endParaRPr lang="en-US" dirty="0">
              <a:solidFill>
                <a:srgbClr val="000000"/>
              </a:solidFill>
              <a:latin typeface="Calibri" panose="020F0502020204030204" pitchFamily="34" charset="0"/>
            </a:endParaRPr>
          </a:p>
          <a:p>
            <a:pPr marR="1210"/>
            <a:r>
              <a:rPr lang="en-US" b="1" dirty="0">
                <a:solidFill>
                  <a:srgbClr val="FF0000"/>
                </a:solidFill>
                <a:latin typeface="Calibri" panose="020F0502020204030204" pitchFamily="34" charset="0"/>
              </a:rPr>
              <a:t>Export and/or print your grant application. </a:t>
            </a:r>
            <a:r>
              <a:rPr lang="en-US" dirty="0">
                <a:solidFill>
                  <a:srgbClr val="FF0000"/>
                </a:solidFill>
                <a:latin typeface="Calibri" panose="020F0502020204030204" pitchFamily="34" charset="0"/>
              </a:rPr>
              <a:t>This will allow you to keep a copy of the written part of your grant and edit your grant so you can copy and paste in the change to the application. There is no access to the grants once the application process is closed.</a:t>
            </a:r>
            <a:endParaRPr lang="en-US" dirty="0">
              <a:solidFill>
                <a:srgbClr val="000000"/>
              </a:solidFill>
              <a:latin typeface="Calibri" panose="020F0502020204030204" pitchFamily="34" charset="0"/>
            </a:endParaRPr>
          </a:p>
          <a:p>
            <a:pPr marR="1050"/>
            <a:r>
              <a:rPr lang="en-US" b="1" dirty="0">
                <a:solidFill>
                  <a:srgbClr val="FF0000"/>
                </a:solidFill>
                <a:latin typeface="Calibri" panose="020F0502020204030204" pitchFamily="34" charset="0"/>
              </a:rPr>
              <a:t>Download your final budget</a:t>
            </a:r>
            <a:r>
              <a:rPr lang="en-US" dirty="0">
                <a:solidFill>
                  <a:srgbClr val="FF0000"/>
                </a:solidFill>
                <a:latin typeface="Calibri" panose="020F0502020204030204" pitchFamily="34" charset="0"/>
              </a:rPr>
              <a:t>, so you will have it available if you are awarded the grant, It will be needed to order your items.</a:t>
            </a:r>
            <a:endParaRPr lang="en-US" dirty="0">
              <a:solidFill>
                <a:srgbClr val="000000"/>
              </a:solidFill>
              <a:latin typeface="Calibri" panose="020F0502020204030204" pitchFamily="34" charset="0"/>
            </a:endParaRPr>
          </a:p>
          <a:p>
            <a:endParaRPr lang="en-US" sz="2000" dirty="0">
              <a:latin typeface="Calibri" panose="020F0502020204030204" pitchFamily="34" charset="0"/>
            </a:endParaRPr>
          </a:p>
          <a:p>
            <a:pPr marR="13910" algn="ctr"/>
            <a:r>
              <a:rPr lang="en-US" i="1" dirty="0">
                <a:solidFill>
                  <a:srgbClr val="FF0000"/>
                </a:solidFill>
                <a:latin typeface="Calibri" panose="020F0502020204030204" pitchFamily="34" charset="0"/>
              </a:rPr>
              <a:t>In order to export or print, ensure Reading Mode is turned on— see top of grant application page</a:t>
            </a:r>
            <a:endParaRPr lang="en-US" dirty="0">
              <a:solidFill>
                <a:srgbClr val="000000"/>
              </a:solidFill>
              <a:latin typeface="Calibri" panose="020F0502020204030204" pitchFamily="34" charset="0"/>
            </a:endParaRPr>
          </a:p>
          <a:p>
            <a:pPr marR="390" algn="ctr"/>
            <a:r>
              <a:rPr lang="en-US" i="1" dirty="0">
                <a:solidFill>
                  <a:srgbClr val="FF0000"/>
                </a:solidFill>
                <a:latin typeface="Calibri" panose="020F0502020204030204" pitchFamily="34" charset="0"/>
              </a:rPr>
              <a:t>To print, you must click Print rather than Control P so that all pages print.</a:t>
            </a:r>
            <a:endParaRPr lang="en-US" dirty="0">
              <a:solidFill>
                <a:srgbClr val="000000"/>
              </a:solidFill>
              <a:latin typeface="Calibri" panose="020F0502020204030204" pitchFamily="34" charset="0"/>
            </a:endParaRPr>
          </a:p>
          <a:p>
            <a:endParaRPr lang="en-US" sz="1100" dirty="0">
              <a:latin typeface="Calibri" panose="020F0502020204030204" pitchFamily="34" charset="0"/>
            </a:endParaRPr>
          </a:p>
          <a:p>
            <a:r>
              <a:rPr lang="en-US" b="1" dirty="0">
                <a:solidFill>
                  <a:srgbClr val="FF0000"/>
                </a:solidFill>
                <a:latin typeface="Calibri" panose="020F0502020204030204" pitchFamily="34" charset="0"/>
              </a:rPr>
              <a:t>Proofread your grant! </a:t>
            </a:r>
            <a:r>
              <a:rPr lang="en-US" i="1" dirty="0">
                <a:solidFill>
                  <a:srgbClr val="FF0000"/>
                </a:solidFill>
                <a:latin typeface="Calibri" panose="020F0502020204030204" pitchFamily="34" charset="0"/>
              </a:rPr>
              <a:t>Once you click SUBMIT, you CANNOT make changes.</a:t>
            </a:r>
            <a:endParaRPr lang="en-US" dirty="0">
              <a:solidFill>
                <a:srgbClr val="000000"/>
              </a:solidFill>
              <a:latin typeface="Calibri" panose="020F0502020204030204" pitchFamily="34" charset="0"/>
            </a:endParaRPr>
          </a:p>
          <a:p>
            <a:endParaRPr lang="en-US" sz="800" dirty="0">
              <a:latin typeface="Calibri" panose="020F0502020204030204" pitchFamily="34" charset="0"/>
            </a:endParaRPr>
          </a:p>
          <a:p>
            <a:r>
              <a:rPr lang="en-US" b="1" u="sng" dirty="0">
                <a:latin typeface="Calibri" panose="020F0502020204030204" pitchFamily="34" charset="0"/>
              </a:rPr>
              <a:t>Click Submit</a:t>
            </a:r>
            <a:endParaRPr lang="en-US" dirty="0">
              <a:latin typeface="Calibri" panose="020F0502020204030204" pitchFamily="34" charset="0"/>
            </a:endParaRPr>
          </a:p>
          <a:p>
            <a:pPr marR="1210"/>
            <a:r>
              <a:rPr lang="en-US" dirty="0">
                <a:latin typeface="Calibri" panose="020F0502020204030204" pitchFamily="34" charset="0"/>
              </a:rPr>
              <a:t>If you do NOT get a message that it was </a:t>
            </a:r>
            <a:r>
              <a:rPr lang="en-US" b="1" dirty="0">
                <a:latin typeface="Calibri" panose="020F0502020204030204" pitchFamily="34" charset="0"/>
              </a:rPr>
              <a:t>submitted successfully</a:t>
            </a:r>
            <a:r>
              <a:rPr lang="en-US" dirty="0">
                <a:latin typeface="Calibri" panose="020F0502020204030204" pitchFamily="34" charset="0"/>
              </a:rPr>
              <a:t>, </a:t>
            </a:r>
            <a:r>
              <a:rPr lang="en-US" b="1" dirty="0">
                <a:latin typeface="Calibri" panose="020F0502020204030204" pitchFamily="34" charset="0"/>
              </a:rPr>
              <a:t>please scroll to the top for an explanation of missing criteria.</a:t>
            </a:r>
            <a:endParaRPr lang="en-US" dirty="0">
              <a:latin typeface="Calibri" panose="020F0502020204030204" pitchFamily="34" charset="0"/>
            </a:endParaRPr>
          </a:p>
          <a:p>
            <a:r>
              <a:rPr lang="en-US" dirty="0">
                <a:latin typeface="Calibri" panose="020F0502020204030204" pitchFamily="34" charset="0"/>
              </a:rPr>
              <a:t>After you submit your grant your principal will receive an e-mail requesting approval.</a:t>
            </a:r>
          </a:p>
          <a:p>
            <a:endParaRPr lang="en-US" dirty="0">
              <a:latin typeface="Calibri" panose="020F0502020204030204" pitchFamily="34" charset="0"/>
            </a:endParaRPr>
          </a:p>
          <a:p>
            <a:r>
              <a:rPr lang="en-US" sz="2400" dirty="0">
                <a:latin typeface="Calibri" panose="020F0502020204030204" pitchFamily="34" charset="0"/>
              </a:rPr>
              <a:t>Please follow up with your principal to ensure that he/she approves the grant.</a:t>
            </a:r>
          </a:p>
        </p:txBody>
      </p:sp>
    </p:spTree>
    <p:extLst>
      <p:ext uri="{BB962C8B-B14F-4D97-AF65-F5344CB8AC3E}">
        <p14:creationId xmlns:p14="http://schemas.microsoft.com/office/powerpoint/2010/main" val="2288520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lipArt Placeholder 4"/>
          <p:cNvGraphicFramePr>
            <a:graphicFrameLocks/>
          </p:cNvGraphicFramePr>
          <p:nvPr>
            <p:extLst>
              <p:ext uri="{D42A27DB-BD31-4B8C-83A1-F6EECF244321}">
                <p14:modId xmlns:p14="http://schemas.microsoft.com/office/powerpoint/2010/main" val="2812849004"/>
              </p:ext>
            </p:extLst>
          </p:nvPr>
        </p:nvGraphicFramePr>
        <p:xfrm>
          <a:off x="0" y="1217478"/>
          <a:ext cx="10058400" cy="6554922"/>
        </p:xfrm>
        <a:graphic>
          <a:graphicData uri="http://schemas.openxmlformats.org/drawingml/2006/table">
            <a:tbl>
              <a:tblPr/>
              <a:tblGrid>
                <a:gridCol w="9202428">
                  <a:extLst>
                    <a:ext uri="{9D8B030D-6E8A-4147-A177-3AD203B41FA5}">
                      <a16:colId xmlns:a16="http://schemas.microsoft.com/office/drawing/2014/main" val="20000"/>
                    </a:ext>
                  </a:extLst>
                </a:gridCol>
                <a:gridCol w="855972">
                  <a:extLst>
                    <a:ext uri="{9D8B030D-6E8A-4147-A177-3AD203B41FA5}">
                      <a16:colId xmlns:a16="http://schemas.microsoft.com/office/drawing/2014/main" val="20001"/>
                    </a:ext>
                  </a:extLst>
                </a:gridCol>
              </a:tblGrid>
              <a:tr h="4287497">
                <a:tc>
                  <a:txBody>
                    <a:bodyPr/>
                    <a:lstStyle/>
                    <a:p>
                      <a:pPr marL="0" marR="0">
                        <a:spcBef>
                          <a:spcPts val="0"/>
                        </a:spcBef>
                        <a:spcAft>
                          <a:spcPts val="0"/>
                        </a:spcAft>
                      </a:pPr>
                      <a:r>
                        <a:rPr lang="en-US" sz="1400" b="1" dirty="0">
                          <a:latin typeface="Times New Roman"/>
                          <a:ea typeface="Times New Roman"/>
                          <a:cs typeface="Times New Roman"/>
                        </a:rPr>
                        <a:t>(* Subjective *)</a:t>
                      </a:r>
                      <a:endParaRPr lang="en-US" sz="1400" dirty="0">
                        <a:latin typeface="Times New Roman"/>
                        <a:ea typeface="Times New Roman"/>
                        <a:cs typeface="Times New Roman"/>
                      </a:endParaRPr>
                    </a:p>
                    <a:p>
                      <a:pPr marL="0" marR="0">
                        <a:spcBef>
                          <a:spcPts val="0"/>
                        </a:spcBef>
                        <a:spcAft>
                          <a:spcPts val="0"/>
                        </a:spcAft>
                      </a:pPr>
                      <a:r>
                        <a:rPr lang="en-US" sz="1400" dirty="0">
                          <a:latin typeface="Times New Roman"/>
                          <a:ea typeface="Times New Roman"/>
                          <a:cs typeface="Times New Roman"/>
                        </a:rPr>
                        <a:t>PROGRAM DESIGN			Score _____</a:t>
                      </a:r>
                    </a:p>
                    <a:p>
                      <a:pPr marL="0" marR="0">
                        <a:spcBef>
                          <a:spcPts val="0"/>
                        </a:spcBef>
                        <a:spcAft>
                          <a:spcPts val="0"/>
                        </a:spcAft>
                      </a:pPr>
                      <a:endParaRPr lang="en-US" sz="1400" dirty="0">
                        <a:latin typeface="Times New Roman"/>
                        <a:ea typeface="Times New Roman"/>
                        <a:cs typeface="Times New Roman"/>
                      </a:endParaRPr>
                    </a:p>
                    <a:p>
                      <a:pPr marL="0" marR="0">
                        <a:spcBef>
                          <a:spcPts val="0"/>
                        </a:spcBef>
                        <a:spcAft>
                          <a:spcPts val="0"/>
                        </a:spcAft>
                      </a:pPr>
                      <a:r>
                        <a:rPr lang="en-US" sz="1400" dirty="0">
                          <a:latin typeface="Times New Roman"/>
                          <a:ea typeface="Times New Roman"/>
                          <a:cs typeface="Times New Roman"/>
                        </a:rPr>
                        <a:t>3* Educational Enhancement Identified</a:t>
                      </a:r>
                    </a:p>
                    <a:p>
                      <a:pPr marL="0" marR="0">
                        <a:spcBef>
                          <a:spcPts val="0"/>
                        </a:spcBef>
                        <a:spcAft>
                          <a:spcPts val="0"/>
                        </a:spcAft>
                      </a:pPr>
                      <a:r>
                        <a:rPr lang="en-US" sz="1400" i="1" dirty="0">
                          <a:latin typeface="Times New Roman"/>
                          <a:ea typeface="Times New Roman"/>
                          <a:cs typeface="Times New Roman"/>
                        </a:rPr>
                        <a:t>“Does it improve or add value to the campus?”</a:t>
                      </a:r>
                    </a:p>
                    <a:p>
                      <a:pPr marL="0" marR="0">
                        <a:spcBef>
                          <a:spcPts val="0"/>
                        </a:spcBef>
                        <a:spcAft>
                          <a:spcPts val="0"/>
                        </a:spcAft>
                      </a:pPr>
                      <a:r>
                        <a:rPr lang="en-US" sz="1400" dirty="0">
                          <a:latin typeface="Times New Roman"/>
                          <a:ea typeface="Times New Roman"/>
                          <a:cs typeface="Times New Roman"/>
                        </a:rPr>
                        <a:t>2*</a:t>
                      </a:r>
                      <a:r>
                        <a:rPr lang="en-US" sz="1400" baseline="0" dirty="0">
                          <a:latin typeface="Times New Roman"/>
                          <a:ea typeface="Times New Roman"/>
                          <a:cs typeface="Times New Roman"/>
                        </a:rPr>
                        <a:t> Inspires and Motivates students to learn</a:t>
                      </a:r>
                      <a:endParaRPr lang="en-US" sz="1400" dirty="0">
                        <a:latin typeface="Times New Roman"/>
                        <a:ea typeface="Times New Roman"/>
                        <a:cs typeface="Times New Roman"/>
                      </a:endParaRPr>
                    </a:p>
                    <a:p>
                      <a:pPr marL="0" marR="0">
                        <a:spcBef>
                          <a:spcPts val="0"/>
                        </a:spcBef>
                        <a:spcAft>
                          <a:spcPts val="0"/>
                        </a:spcAft>
                      </a:pPr>
                      <a:r>
                        <a:rPr lang="en-US" sz="1400" i="1" dirty="0">
                          <a:latin typeface="Times New Roman"/>
                          <a:ea typeface="Times New Roman"/>
                          <a:cs typeface="Times New Roman"/>
                        </a:rPr>
                        <a:t>“Does it include activities that make learning fun, or make students want to learn (especially hard to reach students?)”</a:t>
                      </a:r>
                      <a:endParaRPr lang="en-US" sz="1400" dirty="0">
                        <a:latin typeface="Times New Roman"/>
                        <a:ea typeface="Times New Roman"/>
                        <a:cs typeface="Times New Roman"/>
                      </a:endParaRPr>
                    </a:p>
                    <a:p>
                      <a:pPr marL="0" marR="0">
                        <a:spcBef>
                          <a:spcPts val="0"/>
                        </a:spcBef>
                        <a:spcAft>
                          <a:spcPts val="0"/>
                        </a:spcAft>
                      </a:pPr>
                      <a:r>
                        <a:rPr lang="en-US" sz="1400" dirty="0">
                          <a:latin typeface="Times New Roman"/>
                          <a:ea typeface="Times New Roman"/>
                          <a:cs typeface="Times New Roman"/>
                        </a:rPr>
                        <a:t>2* Innovative and /or Novel, Design in Implementation</a:t>
                      </a:r>
                    </a:p>
                    <a:p>
                      <a:pPr marL="0" marR="0">
                        <a:spcBef>
                          <a:spcPts val="0"/>
                        </a:spcBef>
                        <a:spcAft>
                          <a:spcPts val="0"/>
                        </a:spcAft>
                      </a:pPr>
                      <a:r>
                        <a:rPr lang="en-US" sz="1400" i="1" dirty="0">
                          <a:latin typeface="Times New Roman"/>
                          <a:ea typeface="Times New Roman"/>
                          <a:cs typeface="Times New Roman"/>
                        </a:rPr>
                        <a:t>  “Will the materials/program be utilized in a fashion that is creative?  Key on innovation isn’t tied to the       product/program…rather on how it is used”.</a:t>
                      </a:r>
                    </a:p>
                    <a:p>
                      <a:pPr marL="0" marR="0">
                        <a:spcBef>
                          <a:spcPts val="0"/>
                        </a:spcBef>
                        <a:spcAft>
                          <a:spcPts val="0"/>
                        </a:spcAft>
                      </a:pPr>
                      <a:r>
                        <a:rPr lang="en-US" sz="1400" i="1" dirty="0">
                          <a:latin typeface="Times New Roman"/>
                          <a:ea typeface="Times New Roman"/>
                          <a:cs typeface="Times New Roman"/>
                        </a:rPr>
                        <a:t>1* Large</a:t>
                      </a:r>
                      <a:r>
                        <a:rPr lang="en-US" sz="1400" i="1" baseline="0" dirty="0">
                          <a:latin typeface="Times New Roman"/>
                          <a:ea typeface="Times New Roman"/>
                          <a:cs typeface="Times New Roman"/>
                        </a:rPr>
                        <a:t> # of students benefitted?</a:t>
                      </a:r>
                    </a:p>
                    <a:p>
                      <a:pPr marL="0" marR="0">
                        <a:spcBef>
                          <a:spcPts val="0"/>
                        </a:spcBef>
                        <a:spcAft>
                          <a:spcPts val="0"/>
                        </a:spcAft>
                      </a:pPr>
                      <a:r>
                        <a:rPr lang="en-US" sz="1400" i="1" baseline="0" dirty="0">
                          <a:latin typeface="Times New Roman"/>
                          <a:ea typeface="Times New Roman"/>
                          <a:cs typeface="Times New Roman"/>
                        </a:rPr>
                        <a:t>  “While important do not ignore or penalize grants focused on special populations.”</a:t>
                      </a:r>
                    </a:p>
                    <a:p>
                      <a:pPr marL="0" marR="0">
                        <a:spcBef>
                          <a:spcPts val="0"/>
                        </a:spcBef>
                        <a:spcAft>
                          <a:spcPts val="0"/>
                        </a:spcAft>
                      </a:pPr>
                      <a:r>
                        <a:rPr lang="en-US" sz="1400" i="1" baseline="0" dirty="0">
                          <a:latin typeface="Times New Roman"/>
                          <a:ea typeface="Times New Roman"/>
                          <a:cs typeface="Times New Roman"/>
                        </a:rPr>
                        <a:t>1*Materials and techniques shared between schools, groups &amp; grades?</a:t>
                      </a:r>
                    </a:p>
                    <a:p>
                      <a:pPr marL="0" marR="0">
                        <a:spcBef>
                          <a:spcPts val="0"/>
                        </a:spcBef>
                        <a:spcAft>
                          <a:spcPts val="0"/>
                        </a:spcAft>
                      </a:pPr>
                      <a:r>
                        <a:rPr lang="en-US" sz="1400" i="1" baseline="0" dirty="0">
                          <a:latin typeface="Times New Roman"/>
                          <a:ea typeface="Times New Roman"/>
                          <a:cs typeface="Times New Roman"/>
                        </a:rPr>
                        <a:t>   “Does or can this grant include more than one classroom, grade or school?”</a:t>
                      </a:r>
                      <a:endParaRPr lang="en-US" sz="1400" dirty="0">
                        <a:latin typeface="Times New Roman"/>
                        <a:ea typeface="Times New Roman"/>
                        <a:cs typeface="Times New Roman"/>
                      </a:endParaRPr>
                    </a:p>
                    <a:p>
                      <a:pPr marL="0" marR="0">
                        <a:spcBef>
                          <a:spcPts val="0"/>
                        </a:spcBef>
                        <a:spcAft>
                          <a:spcPts val="0"/>
                        </a:spcAft>
                      </a:pPr>
                      <a:r>
                        <a:rPr lang="en-US" sz="1400" dirty="0">
                          <a:latin typeface="Times New Roman"/>
                          <a:ea typeface="Times New Roman"/>
                          <a:cs typeface="Times New Roman"/>
                        </a:rPr>
                        <a:t>1* Long Term impact on Students/Campus/ Staff</a:t>
                      </a:r>
                    </a:p>
                    <a:p>
                      <a:pPr marL="0" marR="0">
                        <a:spcBef>
                          <a:spcPts val="0"/>
                        </a:spcBef>
                        <a:spcAft>
                          <a:spcPts val="0"/>
                        </a:spcAft>
                      </a:pPr>
                      <a:r>
                        <a:rPr lang="en-US" sz="1400" i="1" dirty="0">
                          <a:latin typeface="Times New Roman"/>
                          <a:ea typeface="Times New Roman"/>
                          <a:cs typeface="Times New Roman"/>
                        </a:rPr>
                        <a:t>“Can you determine that this grant will make a difference on the campus outside the initial use?”  Are the</a:t>
                      </a:r>
                    </a:p>
                    <a:p>
                      <a:pPr marL="0" marR="0">
                        <a:spcBef>
                          <a:spcPts val="0"/>
                        </a:spcBef>
                        <a:spcAft>
                          <a:spcPts val="0"/>
                        </a:spcAft>
                      </a:pPr>
                      <a:r>
                        <a:rPr lang="en-US" sz="1400" i="1" dirty="0">
                          <a:latin typeface="Times New Roman"/>
                          <a:ea typeface="Times New Roman"/>
                          <a:cs typeface="Times New Roman"/>
                        </a:rPr>
                        <a:t>  materials sturdy enough to be re-used multiple times?</a:t>
                      </a:r>
                      <a:endParaRPr lang="en-US" sz="1400" dirty="0">
                        <a:latin typeface="Times New Roman"/>
                        <a:ea typeface="Times New Roman"/>
                        <a:cs typeface="Times New Roman"/>
                      </a:endParaRPr>
                    </a:p>
                    <a:p>
                      <a:pPr marL="0" marR="0">
                        <a:spcBef>
                          <a:spcPts val="0"/>
                        </a:spcBef>
                        <a:spcAft>
                          <a:spcPts val="0"/>
                        </a:spcAft>
                      </a:pPr>
                      <a:r>
                        <a:rPr lang="en-US" sz="1200" dirty="0">
                          <a:latin typeface="Times New Roman"/>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p>
                      <a:pPr marL="0" marR="0">
                        <a:spcBef>
                          <a:spcPts val="0"/>
                        </a:spcBef>
                        <a:spcAft>
                          <a:spcPts val="0"/>
                        </a:spcAft>
                      </a:pPr>
                      <a:r>
                        <a:rPr lang="en-US" sz="1200" dirty="0">
                          <a:latin typeface="Times New Roman"/>
                          <a:ea typeface="Times New Roman"/>
                          <a:cs typeface="Times New Roman"/>
                        </a:rPr>
                        <a:t>___X10</a:t>
                      </a:r>
                    </a:p>
                    <a:p>
                      <a:pPr marL="0" marR="0">
                        <a:spcBef>
                          <a:spcPts val="0"/>
                        </a:spcBef>
                        <a:spcAft>
                          <a:spcPts val="0"/>
                        </a:spcAft>
                      </a:pPr>
                      <a:endParaRPr lang="en-US" sz="1200" dirty="0">
                        <a:latin typeface="Times New Roman"/>
                        <a:ea typeface="Times New Roman"/>
                        <a:cs typeface="Times New Roman"/>
                      </a:endParaRPr>
                    </a:p>
                    <a:p>
                      <a:pPr marL="0" marR="0">
                        <a:spcBef>
                          <a:spcPts val="0"/>
                        </a:spcBef>
                        <a:spcAft>
                          <a:spcPts val="0"/>
                        </a:spcAft>
                      </a:pPr>
                      <a:r>
                        <a:rPr lang="en-US" sz="1200" dirty="0">
                          <a:latin typeface="Times New Roman"/>
                          <a:ea typeface="Times New Roman"/>
                          <a:cs typeface="Times New Roman"/>
                        </a:rPr>
                        <a:t>100 pts.</a:t>
                      </a:r>
                    </a:p>
                    <a:p>
                      <a:pPr marL="0" marR="0">
                        <a:spcBef>
                          <a:spcPts val="0"/>
                        </a:spcBef>
                        <a:spcAft>
                          <a:spcPts val="0"/>
                        </a:spcAft>
                      </a:pPr>
                      <a:r>
                        <a:rPr lang="en-US" sz="1200" dirty="0">
                          <a:latin typeface="Times New Roman"/>
                          <a:ea typeface="Times New Roman"/>
                          <a:cs typeface="Times New Roman"/>
                        </a:rPr>
                        <a:t>possible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67425">
                <a:tc>
                  <a:txBody>
                    <a:bodyPr/>
                    <a:lstStyle/>
                    <a:p>
                      <a:pPr marL="0" marR="0">
                        <a:spcBef>
                          <a:spcPts val="0"/>
                        </a:spcBef>
                        <a:spcAft>
                          <a:spcPts val="0"/>
                        </a:spcAft>
                      </a:pPr>
                      <a:endParaRPr lang="en-US" sz="1400" dirty="0">
                        <a:latin typeface="Times New Roman"/>
                        <a:ea typeface="Times New Roman"/>
                        <a:cs typeface="Times New Roman"/>
                      </a:endParaRPr>
                    </a:p>
                    <a:p>
                      <a:pPr marL="0" marR="0">
                        <a:spcBef>
                          <a:spcPts val="0"/>
                        </a:spcBef>
                        <a:spcAft>
                          <a:spcPts val="0"/>
                        </a:spcAft>
                      </a:pPr>
                      <a:r>
                        <a:rPr lang="en-US" sz="1400" dirty="0">
                          <a:latin typeface="Times New Roman"/>
                          <a:ea typeface="Times New Roman"/>
                          <a:cs typeface="Times New Roman"/>
                        </a:rPr>
                        <a:t>DESIGN/EVAULATION		Score _____</a:t>
                      </a:r>
                    </a:p>
                    <a:p>
                      <a:pPr marL="0" marR="0">
                        <a:spcBef>
                          <a:spcPts val="0"/>
                        </a:spcBef>
                        <a:spcAft>
                          <a:spcPts val="0"/>
                        </a:spcAft>
                      </a:pPr>
                      <a:r>
                        <a:rPr lang="en-US" sz="1400" i="0" dirty="0">
                          <a:latin typeface="Times New Roman"/>
                          <a:ea typeface="Times New Roman"/>
                          <a:cs typeface="Times New Roman"/>
                        </a:rPr>
                        <a:t>5*Did the teacher Convey how success will be measured exclusive</a:t>
                      </a:r>
                      <a:r>
                        <a:rPr lang="en-US" sz="1400" i="0" baseline="0" dirty="0">
                          <a:latin typeface="Times New Roman"/>
                          <a:ea typeface="Times New Roman"/>
                          <a:cs typeface="Times New Roman"/>
                        </a:rPr>
                        <a:t> of standardized test scores?</a:t>
                      </a:r>
                    </a:p>
                    <a:p>
                      <a:pPr marL="0" marR="0">
                        <a:spcBef>
                          <a:spcPts val="0"/>
                        </a:spcBef>
                        <a:spcAft>
                          <a:spcPts val="0"/>
                        </a:spcAft>
                      </a:pPr>
                      <a:r>
                        <a:rPr lang="en-US" sz="1400" i="1" baseline="0" dirty="0">
                          <a:latin typeface="Times New Roman"/>
                          <a:ea typeface="Times New Roman"/>
                          <a:cs typeface="Times New Roman"/>
                        </a:rPr>
                        <a:t>“How is it going to e measured, Preference will be given for creative measurements”</a:t>
                      </a:r>
                      <a:endParaRPr lang="en-US" sz="1400" dirty="0">
                        <a:latin typeface="Times New Roman"/>
                        <a:ea typeface="Times New Roman"/>
                        <a:cs typeface="Times New Roman"/>
                      </a:endParaRPr>
                    </a:p>
                    <a:p>
                      <a:pPr marL="0" marR="0">
                        <a:spcBef>
                          <a:spcPts val="0"/>
                        </a:spcBef>
                        <a:spcAft>
                          <a:spcPts val="0"/>
                        </a:spcAft>
                      </a:pPr>
                      <a:r>
                        <a:rPr lang="en-US" sz="1400" dirty="0">
                          <a:latin typeface="Times New Roman"/>
                          <a:ea typeface="Times New Roman"/>
                          <a:cs typeface="Times New Roman"/>
                        </a:rPr>
                        <a:t>6*Goals clearly stated</a:t>
                      </a:r>
                    </a:p>
                    <a:p>
                      <a:pPr marL="0" marR="0">
                        <a:spcBef>
                          <a:spcPts val="0"/>
                        </a:spcBef>
                        <a:spcAft>
                          <a:spcPts val="0"/>
                        </a:spcAft>
                      </a:pPr>
                      <a:r>
                        <a:rPr lang="en-US" sz="1400" i="1" dirty="0">
                          <a:latin typeface="Times New Roman"/>
                          <a:ea typeface="Times New Roman"/>
                          <a:cs typeface="Times New Roman"/>
                        </a:rPr>
                        <a:t>“Does the writer communicate specifically what they expect to accomplish with this grant?”</a:t>
                      </a:r>
                      <a:endParaRPr lang="en-US" sz="1400" dirty="0">
                        <a:latin typeface="Times New Roman"/>
                        <a:ea typeface="Times New Roman"/>
                        <a:cs typeface="Times New Roman"/>
                      </a:endParaRPr>
                    </a:p>
                    <a:p>
                      <a:pPr marL="0" marR="0">
                        <a:spcBef>
                          <a:spcPts val="0"/>
                        </a:spcBef>
                        <a:spcAft>
                          <a:spcPts val="0"/>
                        </a:spcAft>
                      </a:pPr>
                      <a:r>
                        <a:rPr lang="en-US" sz="1400" dirty="0">
                          <a:latin typeface="Times New Roman"/>
                          <a:ea typeface="Times New Roman"/>
                          <a:cs typeface="Times New Roman"/>
                        </a:rPr>
                        <a:t>6* Plan to achieve goals clearly communicated</a:t>
                      </a:r>
                    </a:p>
                    <a:p>
                      <a:pPr marL="0" marR="0">
                        <a:spcBef>
                          <a:spcPts val="0"/>
                        </a:spcBef>
                        <a:spcAft>
                          <a:spcPts val="0"/>
                        </a:spcAft>
                      </a:pPr>
                      <a:r>
                        <a:rPr lang="en-US" sz="1400" i="1" dirty="0">
                          <a:latin typeface="Times New Roman"/>
                          <a:ea typeface="Times New Roman"/>
                          <a:cs typeface="Times New Roman"/>
                        </a:rPr>
                        <a:t>“Can you see that the author has identified and understands what they expect to see achieve?”</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___X5</a:t>
                      </a:r>
                    </a:p>
                    <a:p>
                      <a:pPr marL="0" marR="0">
                        <a:spcBef>
                          <a:spcPts val="0"/>
                        </a:spcBef>
                        <a:spcAft>
                          <a:spcPts val="0"/>
                        </a:spcAft>
                      </a:pPr>
                      <a:endParaRPr lang="en-US" sz="1200" dirty="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p>
                      <a:pPr marL="0" marR="0">
                        <a:spcBef>
                          <a:spcPts val="0"/>
                        </a:spcBef>
                        <a:spcAft>
                          <a:spcPts val="0"/>
                        </a:spcAft>
                      </a:pPr>
                      <a:r>
                        <a:rPr lang="en-US" sz="1200" dirty="0">
                          <a:latin typeface="Times New Roman"/>
                          <a:ea typeface="Times New Roman"/>
                          <a:cs typeface="Times New Roman"/>
                        </a:rPr>
                        <a:t>70</a:t>
                      </a:r>
                      <a:r>
                        <a:rPr lang="en-US" sz="1200" baseline="0" dirty="0">
                          <a:latin typeface="Times New Roman"/>
                          <a:ea typeface="Times New Roman"/>
                          <a:cs typeface="Times New Roman"/>
                        </a:rPr>
                        <a:t> pts </a:t>
                      </a:r>
                    </a:p>
                    <a:p>
                      <a:pPr marL="0" marR="0">
                        <a:spcBef>
                          <a:spcPts val="0"/>
                        </a:spcBef>
                        <a:spcAft>
                          <a:spcPts val="0"/>
                        </a:spcAft>
                      </a:pPr>
                      <a:r>
                        <a:rPr lang="en-US" sz="1200" baseline="0" dirty="0">
                          <a:latin typeface="Times New Roman"/>
                          <a:ea typeface="Times New Roman"/>
                          <a:cs typeface="Times New Roman"/>
                        </a:rPr>
                        <a:t>possible</a:t>
                      </a:r>
                      <a:endParaRPr lang="en-US" sz="1200" dirty="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498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lipArt Placeholder 4"/>
          <p:cNvGraphicFramePr>
            <a:graphicFrameLocks/>
          </p:cNvGraphicFramePr>
          <p:nvPr>
            <p:extLst>
              <p:ext uri="{D42A27DB-BD31-4B8C-83A1-F6EECF244321}">
                <p14:modId xmlns:p14="http://schemas.microsoft.com/office/powerpoint/2010/main" val="769325319"/>
              </p:ext>
            </p:extLst>
          </p:nvPr>
        </p:nvGraphicFramePr>
        <p:xfrm>
          <a:off x="156882" y="1394011"/>
          <a:ext cx="9699812" cy="3931024"/>
        </p:xfrm>
        <a:graphic>
          <a:graphicData uri="http://schemas.openxmlformats.org/drawingml/2006/table">
            <a:tbl>
              <a:tblPr/>
              <a:tblGrid>
                <a:gridCol w="8170033">
                  <a:extLst>
                    <a:ext uri="{9D8B030D-6E8A-4147-A177-3AD203B41FA5}">
                      <a16:colId xmlns:a16="http://schemas.microsoft.com/office/drawing/2014/main" val="20000"/>
                    </a:ext>
                  </a:extLst>
                </a:gridCol>
                <a:gridCol w="1529779">
                  <a:extLst>
                    <a:ext uri="{9D8B030D-6E8A-4147-A177-3AD203B41FA5}">
                      <a16:colId xmlns:a16="http://schemas.microsoft.com/office/drawing/2014/main" val="20001"/>
                    </a:ext>
                  </a:extLst>
                </a:gridCol>
              </a:tblGrid>
              <a:tr h="285169">
                <a:tc>
                  <a:txBody>
                    <a:bodyPr/>
                    <a:lstStyle/>
                    <a:p>
                      <a:pPr marL="0" marR="0">
                        <a:spcBef>
                          <a:spcPts val="0"/>
                        </a:spcBef>
                        <a:spcAft>
                          <a:spcPts val="0"/>
                        </a:spcAft>
                      </a:pP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26748">
                <a:tc>
                  <a:txBody>
                    <a:bodyPr/>
                    <a:lstStyle/>
                    <a:p>
                      <a:pPr marL="0" marR="0">
                        <a:spcBef>
                          <a:spcPts val="0"/>
                        </a:spcBef>
                        <a:spcAft>
                          <a:spcPts val="0"/>
                        </a:spcAft>
                      </a:pPr>
                      <a:r>
                        <a:rPr lang="en-US" sz="1400" dirty="0">
                          <a:latin typeface="Times New Roman"/>
                          <a:ea typeface="Times New Roman"/>
                        </a:rPr>
                        <a:t>COMPOSITIONAL QUALITY	Score _____</a:t>
                      </a:r>
                    </a:p>
                    <a:p>
                      <a:pPr marL="0" marR="0">
                        <a:spcBef>
                          <a:spcPts val="0"/>
                        </a:spcBef>
                        <a:spcAft>
                          <a:spcPts val="0"/>
                        </a:spcAft>
                      </a:pPr>
                      <a:r>
                        <a:rPr lang="en-US" sz="1400" dirty="0">
                          <a:latin typeface="Times New Roman"/>
                          <a:ea typeface="Times New Roman"/>
                        </a:rPr>
                        <a:t>1* All requested information provided</a:t>
                      </a:r>
                    </a:p>
                    <a:p>
                      <a:pPr marL="0" marR="0">
                        <a:spcBef>
                          <a:spcPts val="0"/>
                        </a:spcBef>
                        <a:spcAft>
                          <a:spcPts val="0"/>
                        </a:spcAft>
                      </a:pPr>
                      <a:r>
                        <a:rPr lang="en-US" sz="1400" dirty="0">
                          <a:latin typeface="Times New Roman"/>
                          <a:ea typeface="Times New Roman"/>
                        </a:rPr>
                        <a:t>“Self explanatory?”</a:t>
                      </a:r>
                    </a:p>
                    <a:p>
                      <a:pPr marL="0" marR="0">
                        <a:spcBef>
                          <a:spcPts val="0"/>
                        </a:spcBef>
                        <a:spcAft>
                          <a:spcPts val="0"/>
                        </a:spcAft>
                      </a:pPr>
                      <a:r>
                        <a:rPr lang="en-US" sz="1400" dirty="0">
                          <a:latin typeface="Times New Roman"/>
                          <a:ea typeface="Times New Roman"/>
                        </a:rPr>
                        <a:t>2* Correct grammar &amp; spelling	</a:t>
                      </a:r>
                    </a:p>
                    <a:p>
                      <a:pPr marL="0" marR="0">
                        <a:spcBef>
                          <a:spcPts val="0"/>
                        </a:spcBef>
                        <a:spcAft>
                          <a:spcPts val="0"/>
                        </a:spcAft>
                      </a:pPr>
                      <a:r>
                        <a:rPr lang="en-US" sz="1400" i="1" dirty="0">
                          <a:latin typeface="Times New Roman"/>
                          <a:ea typeface="Times New Roman"/>
                        </a:rPr>
                        <a:t>“Do grammar and spelling errors detract from the quality of the grant?”</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400" dirty="0">
                          <a:latin typeface="Times New Roman"/>
                          <a:ea typeface="Times New Roman"/>
                        </a:rPr>
                        <a:t>___X5</a:t>
                      </a:r>
                    </a:p>
                    <a:p>
                      <a:pPr marL="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400" dirty="0">
                          <a:latin typeface="Times New Roman"/>
                          <a:ea typeface="Times New Roman"/>
                        </a:rPr>
                        <a:t>15</a:t>
                      </a:r>
                      <a:r>
                        <a:rPr lang="en-US" sz="1400" baseline="0" dirty="0">
                          <a:latin typeface="Times New Roman"/>
                          <a:ea typeface="Times New Roman"/>
                        </a:rPr>
                        <a:t> points possible</a:t>
                      </a:r>
                    </a:p>
                    <a:p>
                      <a:pPr marL="0" marR="0">
                        <a:spcBef>
                          <a:spcPts val="0"/>
                        </a:spcBef>
                        <a:spcAft>
                          <a:spcPts val="0"/>
                        </a:spcAft>
                      </a:pPr>
                      <a:endParaRPr lang="en-US" sz="1400" baseline="0" dirty="0">
                        <a:latin typeface="Times New Roman"/>
                        <a:ea typeface="Times New Roman"/>
                      </a:endParaRPr>
                    </a:p>
                    <a:p>
                      <a:pPr marL="0" marR="0">
                        <a:spcBef>
                          <a:spcPts val="0"/>
                        </a:spcBef>
                        <a:spcAft>
                          <a:spcPts val="0"/>
                        </a:spcAft>
                      </a:pP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19107">
                <a:tc>
                  <a:txBody>
                    <a:bodyPr/>
                    <a:lstStyle/>
                    <a:p>
                      <a:pPr marL="0" marR="0">
                        <a:spcBef>
                          <a:spcPts val="0"/>
                        </a:spcBef>
                        <a:spcAft>
                          <a:spcPts val="0"/>
                        </a:spcAft>
                        <a:tabLst>
                          <a:tab pos="628650" algn="l"/>
                        </a:tabLst>
                      </a:pPr>
                      <a:r>
                        <a:rPr lang="en-US" sz="1400" dirty="0">
                          <a:latin typeface="Times New Roman"/>
                          <a:ea typeface="Times New Roman"/>
                        </a:rPr>
                        <a:t>SCALE:	186-200	Excellent</a:t>
                      </a:r>
                    </a:p>
                    <a:p>
                      <a:pPr marL="742950" marR="0" lvl="1" indent="-285750">
                        <a:spcBef>
                          <a:spcPts val="0"/>
                        </a:spcBef>
                        <a:spcAft>
                          <a:spcPts val="0"/>
                        </a:spcAft>
                        <a:buFont typeface="+mj-lt"/>
                        <a:buNone/>
                        <a:tabLst>
                          <a:tab pos="628650" algn="l"/>
                          <a:tab pos="1371600" algn="l"/>
                        </a:tabLst>
                      </a:pPr>
                      <a:r>
                        <a:rPr lang="en-US" sz="1400" dirty="0">
                          <a:latin typeface="Times New Roman"/>
                          <a:ea typeface="Times New Roman"/>
                        </a:rPr>
                        <a:t>    172-185   Good</a:t>
                      </a:r>
                    </a:p>
                    <a:p>
                      <a:pPr marL="628650" marR="0">
                        <a:spcBef>
                          <a:spcPts val="0"/>
                        </a:spcBef>
                        <a:spcAft>
                          <a:spcPts val="0"/>
                        </a:spcAft>
                        <a:tabLst>
                          <a:tab pos="628650" algn="l"/>
                        </a:tabLst>
                      </a:pPr>
                      <a:r>
                        <a:rPr lang="en-US" sz="1400" dirty="0">
                          <a:latin typeface="Times New Roman"/>
                          <a:ea typeface="Times New Roman"/>
                        </a:rPr>
                        <a:t>160-171	Satisfactory</a:t>
                      </a:r>
                    </a:p>
                    <a:p>
                      <a:pPr marL="628650" marR="0">
                        <a:spcBef>
                          <a:spcPts val="0"/>
                        </a:spcBef>
                        <a:spcAft>
                          <a:spcPts val="0"/>
                        </a:spcAft>
                        <a:tabLst>
                          <a:tab pos="628650" algn="l"/>
                        </a:tabLst>
                      </a:pPr>
                      <a:endParaRPr lang="en-US" sz="1400" dirty="0">
                        <a:latin typeface="Times New Roman"/>
                        <a:ea typeface="Times New Roman"/>
                      </a:endParaRPr>
                    </a:p>
                    <a:p>
                      <a:pPr marL="628650" marR="0">
                        <a:spcBef>
                          <a:spcPts val="0"/>
                        </a:spcBef>
                        <a:spcAft>
                          <a:spcPts val="0"/>
                        </a:spcAft>
                        <a:tabLst>
                          <a:tab pos="628650" algn="l"/>
                        </a:tabLst>
                      </a:pPr>
                      <a:r>
                        <a:rPr lang="en-US" sz="1400" dirty="0">
                          <a:latin typeface="Times New Roman"/>
                          <a:ea typeface="Times New Roman"/>
                        </a:rPr>
                        <a:t>Based</a:t>
                      </a:r>
                      <a:r>
                        <a:rPr lang="en-US" sz="1400" baseline="0" dirty="0">
                          <a:latin typeface="Times New Roman"/>
                          <a:ea typeface="Times New Roman"/>
                        </a:rPr>
                        <a:t> on weighted scores.</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400" dirty="0">
                          <a:latin typeface="Times New Roman"/>
                          <a:ea typeface="Times New Roman"/>
                        </a:rPr>
                        <a:t>____</a:t>
                      </a:r>
                    </a:p>
                    <a:p>
                      <a:pPr marL="0" marR="0">
                        <a:spcBef>
                          <a:spcPts val="0"/>
                        </a:spcBef>
                        <a:spcAft>
                          <a:spcPts val="0"/>
                        </a:spcAft>
                      </a:pPr>
                      <a:endParaRPr lang="en-US" sz="1400" dirty="0">
                        <a:latin typeface="Times New Roman"/>
                        <a:ea typeface="Times New Roman"/>
                      </a:endParaRPr>
                    </a:p>
                    <a:p>
                      <a:pPr marL="0" marR="0">
                        <a:spcBef>
                          <a:spcPts val="0"/>
                        </a:spcBef>
                        <a:spcAft>
                          <a:spcPts val="0"/>
                        </a:spcAft>
                      </a:pPr>
                      <a:r>
                        <a:rPr lang="en-US" sz="1400" dirty="0">
                          <a:latin typeface="Times New Roman"/>
                          <a:ea typeface="Times New Roman"/>
                        </a:rPr>
                        <a:t>200</a:t>
                      </a:r>
                      <a:r>
                        <a:rPr lang="en-US" sz="1400" baseline="0" dirty="0">
                          <a:latin typeface="Times New Roman"/>
                          <a:ea typeface="Times New Roman"/>
                        </a:rPr>
                        <a:t> points</a:t>
                      </a:r>
                    </a:p>
                    <a:p>
                      <a:pPr marL="0" marR="0">
                        <a:spcBef>
                          <a:spcPts val="0"/>
                        </a:spcBef>
                        <a:spcAft>
                          <a:spcPts val="0"/>
                        </a:spcAft>
                      </a:pPr>
                      <a:r>
                        <a:rPr lang="en-US" sz="1400" baseline="0" dirty="0">
                          <a:latin typeface="Times New Roman"/>
                          <a:ea typeface="Times New Roman"/>
                        </a:rPr>
                        <a:t>possible.</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680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36175" y="1344705"/>
            <a:ext cx="9121589" cy="838200"/>
          </a:xfrm>
        </p:spPr>
        <p:txBody>
          <a:bodyPr>
            <a:normAutofit fontScale="90000"/>
          </a:bodyPr>
          <a:lstStyle/>
          <a:p>
            <a:pPr algn="ctr"/>
            <a:r>
              <a:rPr lang="en-US" b="1" dirty="0">
                <a:solidFill>
                  <a:srgbClr val="7030A0"/>
                </a:solidFill>
                <a:latin typeface="+mn-lt"/>
              </a:rPr>
              <a:t>Why you should write a </a:t>
            </a:r>
            <a:r>
              <a:rPr lang="en-US" b="1" i="1" dirty="0">
                <a:solidFill>
                  <a:srgbClr val="7030A0"/>
                </a:solidFill>
                <a:latin typeface="+mn-lt"/>
              </a:rPr>
              <a:t>GOOD</a:t>
            </a:r>
            <a:r>
              <a:rPr lang="en-US" b="1" dirty="0">
                <a:solidFill>
                  <a:srgbClr val="7030A0"/>
                </a:solidFill>
                <a:latin typeface="+mn-lt"/>
              </a:rPr>
              <a:t> Grant</a:t>
            </a:r>
            <a:r>
              <a:rPr lang="en-US" dirty="0">
                <a:latin typeface="+mn-lt"/>
              </a:rPr>
              <a:t>!</a:t>
            </a:r>
          </a:p>
        </p:txBody>
      </p:sp>
      <p:sp>
        <p:nvSpPr>
          <p:cNvPr id="5" name="Rectangle 4"/>
          <p:cNvSpPr txBox="1">
            <a:spLocks noChangeArrowheads="1"/>
          </p:cNvSpPr>
          <p:nvPr/>
        </p:nvSpPr>
        <p:spPr>
          <a:xfrm>
            <a:off x="5190565" y="2496670"/>
            <a:ext cx="4267200" cy="4419600"/>
          </a:xfrm>
          <a:prstGeom prst="rect">
            <a:avLst/>
          </a:prstGeom>
        </p:spPr>
        <p:txBody>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dirty="0"/>
              <a:t>Refreshes </a:t>
            </a:r>
            <a:r>
              <a:rPr lang="en-US" sz="2800" i="1" dirty="0"/>
              <a:t>your </a:t>
            </a:r>
            <a:r>
              <a:rPr lang="en-US" sz="2800" dirty="0"/>
              <a:t>creativity</a:t>
            </a:r>
          </a:p>
          <a:p>
            <a:r>
              <a:rPr lang="en-US" sz="2800" dirty="0"/>
              <a:t>Bring a memorable and unique project to </a:t>
            </a:r>
            <a:r>
              <a:rPr lang="en-US" sz="2800" i="1" dirty="0"/>
              <a:t>your</a:t>
            </a:r>
            <a:r>
              <a:rPr lang="en-US" sz="2800" dirty="0"/>
              <a:t> students.</a:t>
            </a:r>
          </a:p>
          <a:p>
            <a:r>
              <a:rPr lang="en-US" sz="2800" dirty="0"/>
              <a:t>Excites </a:t>
            </a:r>
            <a:r>
              <a:rPr lang="en-US" sz="2800" i="1" dirty="0"/>
              <a:t>your</a:t>
            </a:r>
            <a:r>
              <a:rPr lang="en-US" sz="2800" dirty="0"/>
              <a:t> imagination</a:t>
            </a:r>
          </a:p>
          <a:p>
            <a:r>
              <a:rPr lang="en-US" sz="2800" dirty="0"/>
              <a:t>Provides a sense of pride in </a:t>
            </a:r>
            <a:r>
              <a:rPr lang="en-US" sz="2800" i="1" dirty="0"/>
              <a:t>yourself.</a:t>
            </a:r>
          </a:p>
        </p:txBody>
      </p:sp>
      <p:pic>
        <p:nvPicPr>
          <p:cNvPr id="3" name="Picture 2">
            <a:extLst>
              <a:ext uri="{FF2B5EF4-FFF2-40B4-BE49-F238E27FC236}">
                <a16:creationId xmlns:a16="http://schemas.microsoft.com/office/drawing/2014/main" id="{774A5386-012D-4B47-B415-33577B791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94762" y="2982445"/>
            <a:ext cx="3886200" cy="2914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3195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587188" y="1277471"/>
            <a:ext cx="9323294" cy="6494929"/>
          </a:xfrm>
          <a:prstGeom prst="rect">
            <a:avLst/>
          </a:prstGeom>
        </p:spPr>
        <p:txBody>
          <a:bodyPr>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3200" dirty="0"/>
              <a:t>Grant Application, Grant Summaries and the master vendor list may be found on our website at</a:t>
            </a:r>
          </a:p>
          <a:p>
            <a:pPr marL="0" indent="0" algn="ctr">
              <a:buFont typeface="Arial" panose="020B0604020202020204" pitchFamily="34" charset="0"/>
              <a:buNone/>
            </a:pPr>
            <a:r>
              <a:rPr lang="en-US" sz="3200" dirty="0">
                <a:hlinkClick r:id="rId2"/>
              </a:rPr>
              <a:t>www.fortbendisd.com/foundation</a:t>
            </a:r>
            <a:endParaRPr lang="en-US" sz="3200" dirty="0"/>
          </a:p>
          <a:p>
            <a:endParaRPr lang="en-US" sz="3200" dirty="0"/>
          </a:p>
          <a:p>
            <a:r>
              <a:rPr lang="en-US" sz="3200" dirty="0"/>
              <a:t>Have a question e-mail</a:t>
            </a:r>
          </a:p>
          <a:p>
            <a:pPr marL="0" indent="0" algn="ctr">
              <a:buFont typeface="Arial" panose="020B0604020202020204" pitchFamily="34" charset="0"/>
              <a:buNone/>
            </a:pPr>
            <a:r>
              <a:rPr lang="en-US" sz="3200" dirty="0">
                <a:hlinkClick r:id="rId3"/>
              </a:rPr>
              <a:t>fbef@fortbendisd.com</a:t>
            </a:r>
            <a:endParaRPr lang="en-US" sz="3200" dirty="0"/>
          </a:p>
          <a:p>
            <a:endParaRPr lang="en-US" sz="3200" dirty="0"/>
          </a:p>
          <a:p>
            <a:pPr marL="0" indent="0" algn="ctr">
              <a:buFont typeface="Arial" panose="020B0604020202020204" pitchFamily="34" charset="0"/>
              <a:buNone/>
            </a:pPr>
            <a:r>
              <a:rPr lang="en-US" sz="3200" dirty="0"/>
              <a:t>Good Luck!</a:t>
            </a:r>
          </a:p>
          <a:p>
            <a:endParaRPr lang="en-US" dirty="0"/>
          </a:p>
          <a:p>
            <a:endParaRPr lang="en-US" dirty="0"/>
          </a:p>
        </p:txBody>
      </p:sp>
    </p:spTree>
    <p:extLst>
      <p:ext uri="{BB962C8B-B14F-4D97-AF65-F5344CB8AC3E}">
        <p14:creationId xmlns:p14="http://schemas.microsoft.com/office/powerpoint/2010/main" val="10777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6362" y="1192522"/>
            <a:ext cx="10454762" cy="6579878"/>
          </a:xfrm>
          <a:prstGeom prst="rect">
            <a:avLst/>
          </a:prstGeom>
          <a:noFill/>
        </p:spPr>
        <p:txBody>
          <a:bodyPr wrap="square" rtlCol="0">
            <a:spAutoFit/>
          </a:bodyPr>
          <a:lstStyle/>
          <a:p>
            <a:pPr algn="ctr"/>
            <a:r>
              <a:rPr lang="en-US" sz="3173" b="1" dirty="0">
                <a:solidFill>
                  <a:srgbClr val="7030A0"/>
                </a:solidFill>
                <a:latin typeface="+mj-lt"/>
              </a:rPr>
              <a:t>Grant Administration</a:t>
            </a:r>
          </a:p>
          <a:p>
            <a:pPr algn="ctr"/>
            <a:endParaRPr lang="en-US" sz="3173" b="1" dirty="0">
              <a:solidFill>
                <a:srgbClr val="7030A0"/>
              </a:solidFill>
              <a:latin typeface="+mj-lt"/>
            </a:endParaRPr>
          </a:p>
          <a:p>
            <a:pPr lvl="1">
              <a:buFont typeface="Arial" pitchFamily="34" charset="0"/>
              <a:buChar char="•"/>
            </a:pPr>
            <a:r>
              <a:rPr lang="en-US" sz="2040" dirty="0">
                <a:latin typeface="Cambria" pitchFamily="18" charset="0"/>
              </a:rPr>
              <a:t>Grant Applications are due the fourth Thursday in January -  by  11:59 PM and must include your principals approval.</a:t>
            </a:r>
          </a:p>
          <a:p>
            <a:pPr lvl="1"/>
            <a:endParaRPr lang="en-US" sz="793" dirty="0">
              <a:latin typeface="Cambria" pitchFamily="18" charset="0"/>
            </a:endParaRPr>
          </a:p>
          <a:p>
            <a:pPr lvl="1">
              <a:buFont typeface="Arial" pitchFamily="34" charset="0"/>
              <a:buChar char="•"/>
            </a:pPr>
            <a:r>
              <a:rPr lang="en-US" sz="2040" dirty="0">
                <a:latin typeface="Cambria" pitchFamily="18" charset="0"/>
              </a:rPr>
              <a:t>All applications are coded to ensure anonymity. </a:t>
            </a:r>
          </a:p>
          <a:p>
            <a:pPr lvl="1"/>
            <a:endParaRPr lang="en-US" sz="793" dirty="0">
              <a:latin typeface="Cambria" pitchFamily="18" charset="0"/>
            </a:endParaRPr>
          </a:p>
          <a:p>
            <a:pPr lvl="1">
              <a:buFont typeface="Arial" pitchFamily="34" charset="0"/>
              <a:buChar char="•"/>
            </a:pPr>
            <a:r>
              <a:rPr lang="en-US" sz="2040" dirty="0">
                <a:latin typeface="Cambria" pitchFamily="18" charset="0"/>
              </a:rPr>
              <a:t>In the application you must choose the content area appropriate to your  request,  Each grant is directed to the area curriculum coordinator for review.  They do not  score the application but ensure that it meets FBISD instructional  standards, is age and grade level appropriate and there is no outside  funding available.  </a:t>
            </a:r>
          </a:p>
          <a:p>
            <a:pPr lvl="1"/>
            <a:endParaRPr lang="en-US" sz="793" dirty="0">
              <a:latin typeface="Cambria" pitchFamily="18" charset="0"/>
            </a:endParaRPr>
          </a:p>
          <a:p>
            <a:pPr lvl="1">
              <a:buFont typeface="Arial" pitchFamily="34" charset="0"/>
              <a:buChar char="•"/>
            </a:pPr>
            <a:r>
              <a:rPr lang="en-US" sz="2040" dirty="0">
                <a:latin typeface="Cambria" pitchFamily="18" charset="0"/>
              </a:rPr>
              <a:t>The FBEF Allocations committee which is made of members from the Education Foundation Board of Directors read and score the grants.  </a:t>
            </a:r>
          </a:p>
          <a:p>
            <a:pPr lvl="1"/>
            <a:endParaRPr lang="en-US" sz="793" dirty="0">
              <a:latin typeface="Cambria" pitchFamily="18" charset="0"/>
            </a:endParaRPr>
          </a:p>
          <a:p>
            <a:pPr lvl="1">
              <a:buFont typeface="Arial" pitchFamily="34" charset="0"/>
              <a:buChar char="•"/>
            </a:pPr>
            <a:r>
              <a:rPr lang="en-US" sz="2040" dirty="0">
                <a:latin typeface="Cambria" pitchFamily="18" charset="0"/>
              </a:rPr>
              <a:t>Funding notification letters are sent out in late April.</a:t>
            </a:r>
          </a:p>
          <a:p>
            <a:pPr lvl="1"/>
            <a:endParaRPr lang="en-US" sz="793" dirty="0">
              <a:latin typeface="Cambria" pitchFamily="18" charset="0"/>
            </a:endParaRPr>
          </a:p>
          <a:p>
            <a:pPr lvl="1">
              <a:buFont typeface="Arial" pitchFamily="34" charset="0"/>
              <a:buChar char="•"/>
            </a:pPr>
            <a:r>
              <a:rPr lang="en-US" sz="2040" dirty="0">
                <a:latin typeface="Cambria" pitchFamily="18" charset="0"/>
              </a:rPr>
              <a:t>Budget codes for ordering are given in May at our Annual Grant Awards Ceremony.</a:t>
            </a:r>
          </a:p>
          <a:p>
            <a:pPr lvl="1"/>
            <a:endParaRPr lang="en-US" sz="793" dirty="0">
              <a:latin typeface="Cambria" pitchFamily="18" charset="0"/>
            </a:endParaRPr>
          </a:p>
          <a:p>
            <a:pPr lvl="1">
              <a:buFont typeface="Arial" pitchFamily="34" charset="0"/>
              <a:buChar char="•"/>
            </a:pPr>
            <a:r>
              <a:rPr lang="en-US" sz="2040" dirty="0">
                <a:latin typeface="Cambria" pitchFamily="18" charset="0"/>
              </a:rPr>
              <a:t>Grant items should be ordered prior to the end of the School year and on campus for the fall semester.</a:t>
            </a:r>
          </a:p>
          <a:p>
            <a:pPr>
              <a:buFont typeface="Arial" pitchFamily="34" charset="0"/>
              <a:buChar char="•"/>
            </a:pPr>
            <a:endParaRPr lang="en-US" sz="2267" dirty="0">
              <a:latin typeface="Cambria" pitchFamily="18" charset="0"/>
            </a:endParaRPr>
          </a:p>
          <a:p>
            <a:r>
              <a:rPr lang="en-US" sz="2267" dirty="0">
                <a:latin typeface="Cambria" pitchFamily="18" charset="0"/>
              </a:rPr>
              <a:t>	</a:t>
            </a:r>
          </a:p>
        </p:txBody>
      </p:sp>
    </p:spTree>
    <p:extLst>
      <p:ext uri="{BB962C8B-B14F-4D97-AF65-F5344CB8AC3E}">
        <p14:creationId xmlns:p14="http://schemas.microsoft.com/office/powerpoint/2010/main" val="370747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60" y="911615"/>
            <a:ext cx="9326880" cy="1295400"/>
          </a:xfrm>
        </p:spPr>
        <p:txBody>
          <a:bodyPr>
            <a:normAutofit/>
          </a:bodyPr>
          <a:lstStyle/>
          <a:p>
            <a:r>
              <a:rPr lang="en-US" sz="3967" b="1" dirty="0">
                <a:solidFill>
                  <a:srgbClr val="7030A0"/>
                </a:solidFill>
              </a:rPr>
              <a:t>Application Guidelines</a:t>
            </a:r>
          </a:p>
        </p:txBody>
      </p:sp>
      <p:sp>
        <p:nvSpPr>
          <p:cNvPr id="9" name="Content Placeholder 2"/>
          <p:cNvSpPr>
            <a:spLocks noGrp="1"/>
          </p:cNvSpPr>
          <p:nvPr>
            <p:ph idx="1"/>
          </p:nvPr>
        </p:nvSpPr>
        <p:spPr>
          <a:xfrm>
            <a:off x="4856480" y="1793707"/>
            <a:ext cx="5095240" cy="6045200"/>
          </a:xfrm>
        </p:spPr>
        <p:txBody>
          <a:bodyPr>
            <a:normAutofit/>
          </a:bodyPr>
          <a:lstStyle/>
          <a:p>
            <a:r>
              <a:rPr lang="en-US" sz="2153" dirty="0">
                <a:latin typeface="Cambria" pitchFamily="18" charset="0"/>
              </a:rPr>
              <a:t>The purpose of this program is not to increase performance on a standardized test but rather enhance the educational experience in the classroom</a:t>
            </a:r>
          </a:p>
          <a:p>
            <a:r>
              <a:rPr lang="en-US" sz="2153" b="1" dirty="0">
                <a:latin typeface="Cambria" pitchFamily="18" charset="0"/>
              </a:rPr>
              <a:t>Grants that demonstrate creative and effective implementation and inspire students to learn will be graded higher</a:t>
            </a:r>
          </a:p>
          <a:p>
            <a:r>
              <a:rPr lang="en-US" sz="2153" dirty="0">
                <a:latin typeface="Cambria" pitchFamily="18" charset="0"/>
              </a:rPr>
              <a:t>Grants that directly benefit large numbers of students will be given preference</a:t>
            </a:r>
          </a:p>
          <a:p>
            <a:r>
              <a:rPr lang="en-US" sz="2153" dirty="0">
                <a:latin typeface="Cambria" pitchFamily="18" charset="0"/>
              </a:rPr>
              <a:t>Grants which utilize durable, reusable items will be given preference</a:t>
            </a:r>
          </a:p>
          <a:p>
            <a:r>
              <a:rPr lang="en-US" sz="2153" dirty="0">
                <a:latin typeface="Cambria" pitchFamily="18" charset="0"/>
              </a:rPr>
              <a:t>Grants that share materials and/or techniques between grades, groups, schools, etc. will be given preference</a:t>
            </a:r>
          </a:p>
          <a:p>
            <a:endParaRPr lang="en-US" sz="2267" dirty="0"/>
          </a:p>
          <a:p>
            <a:endParaRPr lang="en-US" sz="2267" dirty="0"/>
          </a:p>
        </p:txBody>
      </p:sp>
      <p:sp>
        <p:nvSpPr>
          <p:cNvPr id="7" name="TextBox 6"/>
          <p:cNvSpPr txBox="1"/>
          <p:nvPr/>
        </p:nvSpPr>
        <p:spPr>
          <a:xfrm>
            <a:off x="365760" y="2005134"/>
            <a:ext cx="3972560" cy="1505027"/>
          </a:xfrm>
          <a:prstGeom prst="rect">
            <a:avLst/>
          </a:prstGeom>
          <a:noFill/>
        </p:spPr>
        <p:txBody>
          <a:bodyPr wrap="square" rtlCol="0">
            <a:spAutoFit/>
          </a:bodyPr>
          <a:lstStyle/>
          <a:p>
            <a:pPr>
              <a:defRPr/>
            </a:pPr>
            <a:r>
              <a:rPr lang="en-US" sz="3060" b="1" dirty="0">
                <a:solidFill>
                  <a:srgbClr val="FF0000"/>
                </a:solidFill>
                <a:latin typeface="Calibri"/>
              </a:rPr>
              <a:t>Review all Guidelines and Policies prior to writing your Grant.</a:t>
            </a:r>
          </a:p>
        </p:txBody>
      </p:sp>
      <p:pic>
        <p:nvPicPr>
          <p:cNvPr id="3" name="Picture 2" descr="A picture containing indoor, child, child, little&#10;&#10;Description automatically generated">
            <a:extLst>
              <a:ext uri="{FF2B5EF4-FFF2-40B4-BE49-F238E27FC236}">
                <a16:creationId xmlns:a16="http://schemas.microsoft.com/office/drawing/2014/main" id="{11723DF6-1599-439C-ADFF-49C5128DB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40" y="3886200"/>
            <a:ext cx="4318000" cy="3238500"/>
          </a:xfrm>
          <a:prstGeom prst="rect">
            <a:avLst/>
          </a:prstGeom>
          <a:ln>
            <a:noFill/>
          </a:ln>
          <a:effectLst>
            <a:softEdge rad="112500"/>
          </a:effectLst>
        </p:spPr>
      </p:pic>
    </p:spTree>
    <p:extLst>
      <p:ext uri="{BB962C8B-B14F-4D97-AF65-F5344CB8AC3E}">
        <p14:creationId xmlns:p14="http://schemas.microsoft.com/office/powerpoint/2010/main" val="3200477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365760" y="1220070"/>
            <a:ext cx="9326880" cy="915776"/>
          </a:xfrm>
          <a:prstGeom prst="rect">
            <a:avLst/>
          </a:prstGeom>
        </p:spPr>
        <p:txBody>
          <a:bodyPr vert="horz" lIns="103632" tIns="51816" rIns="103632" bIns="5181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7" b="1">
                <a:solidFill>
                  <a:srgbClr val="7030A0"/>
                </a:solidFill>
              </a:rPr>
              <a:t>Documentation Preparation Guidelines</a:t>
            </a:r>
            <a:endParaRPr lang="en-US" sz="3627" b="1" dirty="0">
              <a:solidFill>
                <a:srgbClr val="7030A0"/>
              </a:solidFill>
            </a:endParaRPr>
          </a:p>
        </p:txBody>
      </p:sp>
      <p:sp>
        <p:nvSpPr>
          <p:cNvPr id="12" name="Content Placeholder 2"/>
          <p:cNvSpPr txBox="1">
            <a:spLocks/>
          </p:cNvSpPr>
          <p:nvPr/>
        </p:nvSpPr>
        <p:spPr>
          <a:xfrm>
            <a:off x="20320" y="2212065"/>
            <a:ext cx="5354320" cy="5527040"/>
          </a:xfrm>
          <a:prstGeom prst="rect">
            <a:avLst/>
          </a:prstGeom>
        </p:spPr>
        <p:txBody>
          <a:bodyPr vert="horz" lIns="103632" tIns="51816" rIns="103632" bIns="51816"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93" dirty="0"/>
              <a:t>Correct grammar and spelling are a MUST</a:t>
            </a:r>
          </a:p>
          <a:p>
            <a:r>
              <a:rPr lang="en-US" sz="2493" dirty="0"/>
              <a:t>Pictures or catalog pages must be uploaded into the application</a:t>
            </a:r>
          </a:p>
          <a:p>
            <a:r>
              <a:rPr lang="en-US" sz="2493" dirty="0"/>
              <a:t>Export and/or print your application.</a:t>
            </a:r>
          </a:p>
          <a:p>
            <a:r>
              <a:rPr lang="en-US" sz="2493" dirty="0"/>
              <a:t>Reader mode must be turned on to print!</a:t>
            </a:r>
          </a:p>
          <a:p>
            <a:r>
              <a:rPr lang="en-US" sz="2493" dirty="0"/>
              <a:t>Proofread your grant!</a:t>
            </a:r>
          </a:p>
          <a:p>
            <a:r>
              <a:rPr lang="en-US" sz="2493" dirty="0"/>
              <a:t>Always hit save prior to leaving the application.</a:t>
            </a:r>
          </a:p>
          <a:p>
            <a:r>
              <a:rPr lang="en-US" sz="2493" dirty="0"/>
              <a:t>Once you hit submit you cannot make changes </a:t>
            </a:r>
          </a:p>
        </p:txBody>
      </p:sp>
      <p:pic>
        <p:nvPicPr>
          <p:cNvPr id="6" name="Picture 5">
            <a:extLst>
              <a:ext uri="{FF2B5EF4-FFF2-40B4-BE49-F238E27FC236}">
                <a16:creationId xmlns:a16="http://schemas.microsoft.com/office/drawing/2014/main" id="{4AECDA26-DFAA-4AE7-9314-935BA5DDBD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005815"/>
            <a:ext cx="3749040" cy="2811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0341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8BDAE5-9C69-45D3-9836-9CACFA48BB32}"/>
              </a:ext>
            </a:extLst>
          </p:cNvPr>
          <p:cNvPicPr/>
          <p:nvPr/>
        </p:nvPicPr>
        <p:blipFill>
          <a:blip r:embed="rId2">
            <a:extLst>
              <a:ext uri="{28A0092B-C50C-407E-A947-70E740481C1C}">
                <a14:useLocalDpi xmlns:a14="http://schemas.microsoft.com/office/drawing/2010/main" val="0"/>
              </a:ext>
            </a:extLst>
          </a:blip>
          <a:stretch>
            <a:fillRect/>
          </a:stretch>
        </p:blipFill>
        <p:spPr>
          <a:xfrm>
            <a:off x="530860" y="1703387"/>
            <a:ext cx="4365624" cy="436562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535CCFB-6E96-4E9E-8488-12EB800C16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61913" y="2429172"/>
            <a:ext cx="4365625" cy="29140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20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563"/>
            <a:ext cx="8675370" cy="1502305"/>
          </a:xfrm>
        </p:spPr>
        <p:txBody>
          <a:bodyPr/>
          <a:lstStyle/>
          <a:p>
            <a:r>
              <a:rPr lang="en-US" sz="7200" dirty="0">
                <a:ln>
                  <a:solidFill>
                    <a:schemeClr val="bg1">
                      <a:lumMod val="50000"/>
                    </a:schemeClr>
                  </a:solidFill>
                </a:ln>
                <a:solidFill>
                  <a:srgbClr val="FF0000"/>
                </a:solidFill>
              </a:rPr>
              <a:t> </a:t>
            </a:r>
            <a:r>
              <a:rPr lang="en-US" sz="5400" dirty="0">
                <a:ln>
                  <a:solidFill>
                    <a:schemeClr val="bg1">
                      <a:lumMod val="50000"/>
                    </a:schemeClr>
                  </a:solidFill>
                </a:ln>
                <a:solidFill>
                  <a:srgbClr val="FF0000"/>
                </a:solidFill>
              </a:rPr>
              <a:t>Policies!</a:t>
            </a:r>
            <a:endParaRPr lang="en-US" dirty="0"/>
          </a:p>
        </p:txBody>
      </p:sp>
      <p:sp>
        <p:nvSpPr>
          <p:cNvPr id="3" name="Content Placeholder 2"/>
          <p:cNvSpPr>
            <a:spLocks noGrp="1"/>
          </p:cNvSpPr>
          <p:nvPr>
            <p:ph idx="1"/>
          </p:nvPr>
        </p:nvSpPr>
        <p:spPr>
          <a:xfrm>
            <a:off x="0" y="2359868"/>
            <a:ext cx="10058399" cy="4883087"/>
          </a:xfrm>
        </p:spPr>
        <p:txBody>
          <a:bodyPr/>
          <a:lstStyle/>
          <a:p>
            <a:r>
              <a:rPr lang="en-US" dirty="0">
                <a:latin typeface="Book Antiqua" pitchFamily="18" charset="0"/>
              </a:rPr>
              <a:t>No funds will be awarded for field trips, </a:t>
            </a:r>
            <a:r>
              <a:rPr lang="en-US" dirty="0" err="1">
                <a:latin typeface="Book Antiqua" pitchFamily="18" charset="0"/>
              </a:rPr>
              <a:t>i</a:t>
            </a:r>
            <a:r>
              <a:rPr lang="en-US" dirty="0">
                <a:latin typeface="Book Antiqua" pitchFamily="18" charset="0"/>
              </a:rPr>
              <a:t>-pads salaries, teacher trips , training, subscriptions, food, or speaker fees.</a:t>
            </a:r>
          </a:p>
          <a:p>
            <a:r>
              <a:rPr lang="en-US" dirty="0">
                <a:latin typeface="Book Antiqua" pitchFamily="18" charset="0"/>
              </a:rPr>
              <a:t>No funds will be awarded for multiple applications from an individual school to fund an entire program</a:t>
            </a:r>
          </a:p>
          <a:p>
            <a:pPr>
              <a:buFont typeface="Courier New" pitchFamily="49" charset="0"/>
              <a:buChar char="o"/>
            </a:pPr>
            <a:endParaRPr lang="en-US" sz="1100" dirty="0"/>
          </a:p>
          <a:p>
            <a:r>
              <a:rPr lang="en-US" dirty="0">
                <a:latin typeface="Book Antiqua" pitchFamily="18" charset="0"/>
              </a:rPr>
              <a:t>The Foundation will not fund grant request which exceed the stated dollar limit.</a:t>
            </a:r>
          </a:p>
        </p:txBody>
      </p:sp>
    </p:spTree>
    <p:extLst>
      <p:ext uri="{BB962C8B-B14F-4D97-AF65-F5344CB8AC3E}">
        <p14:creationId xmlns:p14="http://schemas.microsoft.com/office/powerpoint/2010/main" val="228978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0" y="1015567"/>
            <a:ext cx="5486400" cy="38100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n-US" sz="4000" b="1" dirty="0">
                <a:latin typeface="+mn-lt"/>
              </a:rPr>
              <a:t/>
            </a:r>
            <a:br>
              <a:rPr lang="en-US" sz="4000" b="1" dirty="0">
                <a:latin typeface="+mn-lt"/>
              </a:rPr>
            </a:br>
            <a:r>
              <a:rPr lang="en-US" sz="4000" b="1" dirty="0">
                <a:solidFill>
                  <a:srgbClr val="7030A0"/>
                </a:solidFill>
                <a:latin typeface="+mn-lt"/>
              </a:rPr>
              <a:t> </a:t>
            </a:r>
            <a:r>
              <a:rPr lang="en-US" sz="4000" b="1" dirty="0">
                <a:latin typeface="+mn-lt"/>
              </a:rPr>
              <a:t>Write a Great Grant!</a:t>
            </a:r>
          </a:p>
        </p:txBody>
      </p:sp>
      <p:pic>
        <p:nvPicPr>
          <p:cNvPr id="6" name="Picture 5">
            <a:extLst>
              <a:ext uri="{FF2B5EF4-FFF2-40B4-BE49-F238E27FC236}">
                <a16:creationId xmlns:a16="http://schemas.microsoft.com/office/drawing/2014/main" id="{10B09752-FC9C-438C-9E40-F2AEFAB98CC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4108" y="2091105"/>
            <a:ext cx="4431009" cy="273210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AD4459C-BC26-4D6B-A8E4-25B6B853B8B9}"/>
              </a:ext>
            </a:extLst>
          </p:cNvPr>
          <p:cNvSpPr txBox="1"/>
          <p:nvPr/>
        </p:nvSpPr>
        <p:spPr>
          <a:xfrm>
            <a:off x="143190" y="5040100"/>
            <a:ext cx="4308230" cy="1926233"/>
          </a:xfrm>
          <a:prstGeom prst="rect">
            <a:avLst/>
          </a:prstGeom>
          <a:noFill/>
        </p:spPr>
        <p:txBody>
          <a:bodyPr wrap="square">
            <a:spAutoFit/>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Travis High School (Math and Science) - </a:t>
            </a:r>
            <a:r>
              <a:rPr lang="en-US"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Come Fly Away with Math in Our World!</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kites, a long tape measure, and a clinometer’s angle-finding ability, students make trigonometry come alive. These items provided with this grant enrich the Geometry unit on Trigonometry. Students make connections to real world problem situations that can be solved with math they are learning in class.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2665CA1-5F53-4542-A48D-4B382649BAF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22242" y="2091105"/>
            <a:ext cx="3702050" cy="277622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15527CC-AF21-4DEF-8C52-9E1C6E50DAB6}"/>
              </a:ext>
            </a:extLst>
          </p:cNvPr>
          <p:cNvSpPr txBox="1"/>
          <p:nvPr/>
        </p:nvSpPr>
        <p:spPr>
          <a:xfrm>
            <a:off x="5227656" y="5146523"/>
            <a:ext cx="4614706" cy="1926233"/>
          </a:xfrm>
          <a:prstGeom prst="rect">
            <a:avLst/>
          </a:prstGeom>
          <a:noFill/>
        </p:spPr>
        <p:txBody>
          <a:bodyPr wrap="square">
            <a:spAutoFit/>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Colony Bend Elementary School (Fine Arts) –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Drum Up Some Fun!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Tubano</a:t>
            </a:r>
            <a:r>
              <a:rPr lang="en-US" sz="1400" dirty="0">
                <a:effectLst/>
                <a:latin typeface="Calibri" panose="020F0502020204030204" pitchFamily="34" charset="0"/>
                <a:ea typeface="Calibri" panose="020F0502020204030204" pitchFamily="34" charset="0"/>
                <a:cs typeface="Times New Roman" panose="02020603050405020304" pitchFamily="18" charset="0"/>
              </a:rPr>
              <a:t> drums provide students with hands on learning of beat and rhythm while utilizing their creativity.  Students benefit greatly in practicing musical skills and working as an ensemble.  They take pride in ownership of performing and creating their own music.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Tubano</a:t>
            </a:r>
            <a:r>
              <a:rPr lang="en-US" sz="1400" dirty="0">
                <a:effectLst/>
                <a:latin typeface="Calibri" panose="020F0502020204030204" pitchFamily="34" charset="0"/>
                <a:ea typeface="Calibri" panose="020F0502020204030204" pitchFamily="34" charset="0"/>
                <a:cs typeface="Times New Roman" panose="02020603050405020304" pitchFamily="18" charset="0"/>
              </a:rPr>
              <a:t> drums are a vehicle of musical exploration and bring great joy to the students.</a:t>
            </a:r>
          </a:p>
        </p:txBody>
      </p:sp>
    </p:spTree>
    <p:extLst>
      <p:ext uri="{BB962C8B-B14F-4D97-AF65-F5344CB8AC3E}">
        <p14:creationId xmlns:p14="http://schemas.microsoft.com/office/powerpoint/2010/main" val="214618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3318" y="1362169"/>
            <a:ext cx="7772400" cy="914400"/>
          </a:xfrm>
        </p:spPr>
        <p:txBody>
          <a:bodyPr>
            <a:normAutofit fontScale="90000"/>
          </a:bodyPr>
          <a:lstStyle/>
          <a:p>
            <a:r>
              <a:rPr lang="en-US" b="1" dirty="0">
                <a:solidFill>
                  <a:srgbClr val="7030A0"/>
                </a:solidFill>
                <a:latin typeface="+mn-lt"/>
              </a:rPr>
              <a:t>Developing your Grant</a:t>
            </a:r>
            <a:r>
              <a:rPr lang="en-US" dirty="0">
                <a:latin typeface="+mn-lt"/>
              </a:rPr>
              <a:t/>
            </a:r>
            <a:br>
              <a:rPr lang="en-US" dirty="0">
                <a:latin typeface="+mn-lt"/>
              </a:rPr>
            </a:br>
            <a:endParaRPr lang="en-US" dirty="0">
              <a:latin typeface="+mn-lt"/>
            </a:endParaRPr>
          </a:p>
        </p:txBody>
      </p:sp>
      <p:sp>
        <p:nvSpPr>
          <p:cNvPr id="5" name="Rectangle 3"/>
          <p:cNvSpPr txBox="1">
            <a:spLocks noChangeArrowheads="1"/>
          </p:cNvSpPr>
          <p:nvPr/>
        </p:nvSpPr>
        <p:spPr>
          <a:xfrm>
            <a:off x="327212" y="2106706"/>
            <a:ext cx="4267200" cy="5334000"/>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a:t>Ideas from Professional journals, catalogs</a:t>
            </a:r>
          </a:p>
          <a:p>
            <a:r>
              <a:rPr lang="en-US" sz="2800"/>
              <a:t>Durable and Reusable</a:t>
            </a:r>
          </a:p>
          <a:p>
            <a:r>
              <a:rPr lang="en-US" sz="2800"/>
              <a:t>Maximum student benefits</a:t>
            </a:r>
          </a:p>
          <a:p>
            <a:r>
              <a:rPr lang="en-US" sz="2800"/>
              <a:t>Focus on interactivity</a:t>
            </a:r>
          </a:p>
          <a:p>
            <a:r>
              <a:rPr lang="en-US" sz="2800"/>
              <a:t>Unique needs of your students</a:t>
            </a:r>
          </a:p>
          <a:p>
            <a:r>
              <a:rPr lang="en-US" sz="2800"/>
              <a:t>Foster student- teacher involvement</a:t>
            </a:r>
          </a:p>
          <a:p>
            <a:endParaRPr lang="en-US" sz="2800">
              <a:latin typeface="Arial" charset="0"/>
            </a:endParaRPr>
          </a:p>
          <a:p>
            <a:endParaRPr lang="en-US" sz="2400" dirty="0">
              <a:latin typeface="Arial" charset="0"/>
            </a:endParaRPr>
          </a:p>
        </p:txBody>
      </p:sp>
      <p:pic>
        <p:nvPicPr>
          <p:cNvPr id="8" name="Picture 7" descr="A picture containing table, child, person, child&#10;&#10;Description automatically generated">
            <a:extLst>
              <a:ext uri="{FF2B5EF4-FFF2-40B4-BE49-F238E27FC236}">
                <a16:creationId xmlns:a16="http://schemas.microsoft.com/office/drawing/2014/main" id="{747EB15E-0741-4B4F-B81F-D8444FF46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632494"/>
            <a:ext cx="4300979" cy="2507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0669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3947</Words>
  <Application>Microsoft Office PowerPoint</Application>
  <PresentationFormat>Custom</PresentationFormat>
  <Paragraphs>406</Paragraphs>
  <Slides>25</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Adobe Gothic Std B</vt:lpstr>
      <vt:lpstr>Arial</vt:lpstr>
      <vt:lpstr>Book Antiqua</vt:lpstr>
      <vt:lpstr>Calibri</vt:lpstr>
      <vt:lpstr>Calibri Light</vt:lpstr>
      <vt:lpstr>Cambria</vt:lpstr>
      <vt:lpstr>Courier New</vt:lpstr>
      <vt:lpstr>Monotype Sorts</vt:lpstr>
      <vt:lpstr>Sylfaen</vt:lpstr>
      <vt:lpstr>Times New Roman</vt:lpstr>
      <vt:lpstr>Office Theme</vt:lpstr>
      <vt:lpstr>PowerPoint Presentation</vt:lpstr>
      <vt:lpstr>PowerPoint Presentation</vt:lpstr>
      <vt:lpstr>PowerPoint Presentation</vt:lpstr>
      <vt:lpstr>Application Guidelines</vt:lpstr>
      <vt:lpstr>PowerPoint Presentation</vt:lpstr>
      <vt:lpstr>PowerPoint Presentation</vt:lpstr>
      <vt:lpstr> Policies!</vt:lpstr>
      <vt:lpstr>PowerPoint Presentation</vt:lpstr>
      <vt:lpstr>Developing your Grant </vt:lpstr>
      <vt:lpstr>Develop a “Big Picture”</vt:lpstr>
      <vt:lpstr>The Grant Introduction</vt:lpstr>
      <vt:lpstr>More on the Introduction..</vt:lpstr>
      <vt:lpstr> Budgeting your 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you should write a GOOD Grant!</vt:lpstr>
      <vt:lpstr>PowerPoint Presentation</vt:lpstr>
    </vt:vector>
  </TitlesOfParts>
  <Company>Fort Bend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Kamdar, Aman</dc:creator>
  <cp:lastModifiedBy>Cosby, Brenna</cp:lastModifiedBy>
  <cp:revision>14</cp:revision>
  <cp:lastPrinted>2020-10-12T19:04:06Z</cp:lastPrinted>
  <dcterms:created xsi:type="dcterms:W3CDTF">2020-09-29T19:27:11Z</dcterms:created>
  <dcterms:modified xsi:type="dcterms:W3CDTF">2020-10-12T19:46:49Z</dcterms:modified>
</cp:coreProperties>
</file>